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6" r:id="rId2"/>
    <p:sldId id="257" r:id="rId3"/>
    <p:sldId id="258" r:id="rId4"/>
    <p:sldId id="277" r:id="rId5"/>
    <p:sldId id="314" r:id="rId6"/>
    <p:sldId id="315" r:id="rId7"/>
    <p:sldId id="260" r:id="rId8"/>
    <p:sldId id="261" r:id="rId9"/>
    <p:sldId id="265" r:id="rId10"/>
    <p:sldId id="262" r:id="rId11"/>
    <p:sldId id="263" r:id="rId12"/>
    <p:sldId id="264" r:id="rId13"/>
    <p:sldId id="311" r:id="rId14"/>
    <p:sldId id="303" r:id="rId15"/>
    <p:sldId id="312" r:id="rId16"/>
    <p:sldId id="304" r:id="rId17"/>
    <p:sldId id="305" r:id="rId18"/>
    <p:sldId id="306" r:id="rId19"/>
    <p:sldId id="313" r:id="rId20"/>
    <p:sldId id="316" r:id="rId21"/>
    <p:sldId id="317" r:id="rId22"/>
    <p:sldId id="320" r:id="rId23"/>
    <p:sldId id="321" r:id="rId24"/>
    <p:sldId id="323" r:id="rId25"/>
    <p:sldId id="324" r:id="rId26"/>
    <p:sldId id="325" r:id="rId27"/>
    <p:sldId id="309" r:id="rId28"/>
    <p:sldId id="301" r:id="rId29"/>
    <p:sldId id="30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703962-89D5-D946-90CC-6A78A9DD1B2F}" v="40" dt="2022-08-04T07:11:56.5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197"/>
  </p:normalViewPr>
  <p:slideViewPr>
    <p:cSldViewPr snapToGrid="0" snapToObjects="1">
      <p:cViewPr varScale="1">
        <p:scale>
          <a:sx n="121" d="100"/>
          <a:sy n="121" d="100"/>
        </p:scale>
        <p:origin x="200"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NER Elizabeth [Rossmoyne Senior High School]" userId="45570fc7-c0a4-4b7f-b0e7-682d9932c05c" providerId="ADAL" clId="{BA703962-89D5-D946-90CC-6A78A9DD1B2F}"/>
    <pc:docChg chg="custSel addSld delSld modSld sldOrd">
      <pc:chgData name="RAYNER Elizabeth [Rossmoyne Senior High School]" userId="45570fc7-c0a4-4b7f-b0e7-682d9932c05c" providerId="ADAL" clId="{BA703962-89D5-D946-90CC-6A78A9DD1B2F}" dt="2022-08-04T07:18:17.976" v="267" actId="2696"/>
      <pc:docMkLst>
        <pc:docMk/>
      </pc:docMkLst>
      <pc:sldChg chg="add">
        <pc:chgData name="RAYNER Elizabeth [Rossmoyne Senior High School]" userId="45570fc7-c0a4-4b7f-b0e7-682d9932c05c" providerId="ADAL" clId="{BA703962-89D5-D946-90CC-6A78A9DD1B2F}" dt="2022-08-04T05:19:37.002" v="0"/>
        <pc:sldMkLst>
          <pc:docMk/>
          <pc:sldMk cId="803137577" sldId="256"/>
        </pc:sldMkLst>
      </pc:sldChg>
      <pc:sldChg chg="modSp add mod">
        <pc:chgData name="RAYNER Elizabeth [Rossmoyne Senior High School]" userId="45570fc7-c0a4-4b7f-b0e7-682d9932c05c" providerId="ADAL" clId="{BA703962-89D5-D946-90CC-6A78A9DD1B2F}" dt="2022-08-04T05:19:50.134" v="13" actId="20577"/>
        <pc:sldMkLst>
          <pc:docMk/>
          <pc:sldMk cId="1004368965" sldId="257"/>
        </pc:sldMkLst>
        <pc:spChg chg="mod">
          <ac:chgData name="RAYNER Elizabeth [Rossmoyne Senior High School]" userId="45570fc7-c0a4-4b7f-b0e7-682d9932c05c" providerId="ADAL" clId="{BA703962-89D5-D946-90CC-6A78A9DD1B2F}" dt="2022-08-04T05:19:50.134" v="13" actId="20577"/>
          <ac:spMkLst>
            <pc:docMk/>
            <pc:sldMk cId="1004368965" sldId="257"/>
            <ac:spMk id="5" creationId="{62F082FF-721B-0A4A-8EF1-9BCF04842F13}"/>
          </ac:spMkLst>
        </pc:spChg>
      </pc:sldChg>
      <pc:sldChg chg="add">
        <pc:chgData name="RAYNER Elizabeth [Rossmoyne Senior High School]" userId="45570fc7-c0a4-4b7f-b0e7-682d9932c05c" providerId="ADAL" clId="{BA703962-89D5-D946-90CC-6A78A9DD1B2F}" dt="2022-08-04T05:19:37.002" v="0"/>
        <pc:sldMkLst>
          <pc:docMk/>
          <pc:sldMk cId="232941533" sldId="258"/>
        </pc:sldMkLst>
      </pc:sldChg>
      <pc:sldChg chg="add">
        <pc:chgData name="RAYNER Elizabeth [Rossmoyne Senior High School]" userId="45570fc7-c0a4-4b7f-b0e7-682d9932c05c" providerId="ADAL" clId="{BA703962-89D5-D946-90CC-6A78A9DD1B2F}" dt="2022-08-04T07:11:21.965" v="199"/>
        <pc:sldMkLst>
          <pc:docMk/>
          <pc:sldMk cId="3919405420" sldId="260"/>
        </pc:sldMkLst>
      </pc:sldChg>
      <pc:sldChg chg="add">
        <pc:chgData name="RAYNER Elizabeth [Rossmoyne Senior High School]" userId="45570fc7-c0a4-4b7f-b0e7-682d9932c05c" providerId="ADAL" clId="{BA703962-89D5-D946-90CC-6A78A9DD1B2F}" dt="2022-08-04T07:11:21.965" v="199"/>
        <pc:sldMkLst>
          <pc:docMk/>
          <pc:sldMk cId="1558938108" sldId="261"/>
        </pc:sldMkLst>
      </pc:sldChg>
      <pc:sldChg chg="add">
        <pc:chgData name="RAYNER Elizabeth [Rossmoyne Senior High School]" userId="45570fc7-c0a4-4b7f-b0e7-682d9932c05c" providerId="ADAL" clId="{BA703962-89D5-D946-90CC-6A78A9DD1B2F}" dt="2022-08-04T07:11:21.965" v="199"/>
        <pc:sldMkLst>
          <pc:docMk/>
          <pc:sldMk cId="2309884952" sldId="262"/>
        </pc:sldMkLst>
      </pc:sldChg>
      <pc:sldChg chg="add">
        <pc:chgData name="RAYNER Elizabeth [Rossmoyne Senior High School]" userId="45570fc7-c0a4-4b7f-b0e7-682d9932c05c" providerId="ADAL" clId="{BA703962-89D5-D946-90CC-6A78A9DD1B2F}" dt="2022-08-04T07:11:21.965" v="199"/>
        <pc:sldMkLst>
          <pc:docMk/>
          <pc:sldMk cId="2469237817" sldId="263"/>
        </pc:sldMkLst>
      </pc:sldChg>
      <pc:sldChg chg="add">
        <pc:chgData name="RAYNER Elizabeth [Rossmoyne Senior High School]" userId="45570fc7-c0a4-4b7f-b0e7-682d9932c05c" providerId="ADAL" clId="{BA703962-89D5-D946-90CC-6A78A9DD1B2F}" dt="2022-08-04T07:11:21.965" v="199"/>
        <pc:sldMkLst>
          <pc:docMk/>
          <pc:sldMk cId="36333089" sldId="264"/>
        </pc:sldMkLst>
      </pc:sldChg>
      <pc:sldChg chg="add">
        <pc:chgData name="RAYNER Elizabeth [Rossmoyne Senior High School]" userId="45570fc7-c0a4-4b7f-b0e7-682d9932c05c" providerId="ADAL" clId="{BA703962-89D5-D946-90CC-6A78A9DD1B2F}" dt="2022-08-04T07:11:21.965" v="199"/>
        <pc:sldMkLst>
          <pc:docMk/>
          <pc:sldMk cId="3498999231" sldId="265"/>
        </pc:sldMkLst>
      </pc:sldChg>
      <pc:sldChg chg="add">
        <pc:chgData name="RAYNER Elizabeth [Rossmoyne Senior High School]" userId="45570fc7-c0a4-4b7f-b0e7-682d9932c05c" providerId="ADAL" clId="{BA703962-89D5-D946-90CC-6A78A9DD1B2F}" dt="2022-08-04T05:19:37.002" v="0"/>
        <pc:sldMkLst>
          <pc:docMk/>
          <pc:sldMk cId="4066720098" sldId="277"/>
        </pc:sldMkLst>
      </pc:sldChg>
      <pc:sldChg chg="modSp mod">
        <pc:chgData name="RAYNER Elizabeth [Rossmoyne Senior High School]" userId="45570fc7-c0a4-4b7f-b0e7-682d9932c05c" providerId="ADAL" clId="{BA703962-89D5-D946-90CC-6A78A9DD1B2F}" dt="2022-08-04T05:22:57.499" v="55" actId="255"/>
        <pc:sldMkLst>
          <pc:docMk/>
          <pc:sldMk cId="1186894942" sldId="302"/>
        </pc:sldMkLst>
        <pc:spChg chg="mod">
          <ac:chgData name="RAYNER Elizabeth [Rossmoyne Senior High School]" userId="45570fc7-c0a4-4b7f-b0e7-682d9932c05c" providerId="ADAL" clId="{BA703962-89D5-D946-90CC-6A78A9DD1B2F}" dt="2022-08-04T05:22:57.499" v="55" actId="255"/>
          <ac:spMkLst>
            <pc:docMk/>
            <pc:sldMk cId="1186894942" sldId="302"/>
            <ac:spMk id="3" creationId="{00000000-0000-0000-0000-000000000000}"/>
          </ac:spMkLst>
        </pc:spChg>
      </pc:sldChg>
      <pc:sldChg chg="modSp mod ord">
        <pc:chgData name="RAYNER Elizabeth [Rossmoyne Senior High School]" userId="45570fc7-c0a4-4b7f-b0e7-682d9932c05c" providerId="ADAL" clId="{BA703962-89D5-D946-90CC-6A78A9DD1B2F}" dt="2022-08-04T07:17:31.587" v="262" actId="20577"/>
        <pc:sldMkLst>
          <pc:docMk/>
          <pc:sldMk cId="1267308942" sldId="303"/>
        </pc:sldMkLst>
        <pc:spChg chg="mod">
          <ac:chgData name="RAYNER Elizabeth [Rossmoyne Senior High School]" userId="45570fc7-c0a4-4b7f-b0e7-682d9932c05c" providerId="ADAL" clId="{BA703962-89D5-D946-90CC-6A78A9DD1B2F}" dt="2022-08-04T07:17:31.587" v="262" actId="20577"/>
          <ac:spMkLst>
            <pc:docMk/>
            <pc:sldMk cId="1267308942" sldId="303"/>
            <ac:spMk id="8195" creationId="{00000000-0000-0000-0000-000000000000}"/>
          </ac:spMkLst>
        </pc:spChg>
      </pc:sldChg>
      <pc:sldChg chg="modSp mod">
        <pc:chgData name="RAYNER Elizabeth [Rossmoyne Senior High School]" userId="45570fc7-c0a4-4b7f-b0e7-682d9932c05c" providerId="ADAL" clId="{BA703962-89D5-D946-90CC-6A78A9DD1B2F}" dt="2022-08-04T06:46:30.486" v="160" actId="1036"/>
        <pc:sldMkLst>
          <pc:docMk/>
          <pc:sldMk cId="1721668854" sldId="305"/>
        </pc:sldMkLst>
        <pc:spChg chg="mod">
          <ac:chgData name="RAYNER Elizabeth [Rossmoyne Senior High School]" userId="45570fc7-c0a4-4b7f-b0e7-682d9932c05c" providerId="ADAL" clId="{BA703962-89D5-D946-90CC-6A78A9DD1B2F}" dt="2022-08-04T06:46:22.382" v="148" actId="1037"/>
          <ac:spMkLst>
            <pc:docMk/>
            <pc:sldMk cId="1721668854" sldId="305"/>
            <ac:spMk id="32771" creationId="{00000000-0000-0000-0000-000000000000}"/>
          </ac:spMkLst>
        </pc:spChg>
        <pc:spChg chg="mod">
          <ac:chgData name="RAYNER Elizabeth [Rossmoyne Senior High School]" userId="45570fc7-c0a4-4b7f-b0e7-682d9932c05c" providerId="ADAL" clId="{BA703962-89D5-D946-90CC-6A78A9DD1B2F}" dt="2022-08-04T06:46:30.486" v="160" actId="1036"/>
          <ac:spMkLst>
            <pc:docMk/>
            <pc:sldMk cId="1721668854" sldId="305"/>
            <ac:spMk id="32772" creationId="{00000000-0000-0000-0000-000000000000}"/>
          </ac:spMkLst>
        </pc:spChg>
        <pc:picChg chg="mod">
          <ac:chgData name="RAYNER Elizabeth [Rossmoyne Senior High School]" userId="45570fc7-c0a4-4b7f-b0e7-682d9932c05c" providerId="ADAL" clId="{BA703962-89D5-D946-90CC-6A78A9DD1B2F}" dt="2022-08-04T05:22:17.233" v="50" actId="14100"/>
          <ac:picMkLst>
            <pc:docMk/>
            <pc:sldMk cId="1721668854" sldId="305"/>
            <ac:picMk id="10242" creationId="{00000000-0000-0000-0000-000000000000}"/>
          </ac:picMkLst>
        </pc:picChg>
      </pc:sldChg>
      <pc:sldChg chg="modSp">
        <pc:chgData name="RAYNER Elizabeth [Rossmoyne Senior High School]" userId="45570fc7-c0a4-4b7f-b0e7-682d9932c05c" providerId="ADAL" clId="{BA703962-89D5-D946-90CC-6A78A9DD1B2F}" dt="2022-08-04T05:22:24.296" v="52" actId="1076"/>
        <pc:sldMkLst>
          <pc:docMk/>
          <pc:sldMk cId="2951284781" sldId="306"/>
        </pc:sldMkLst>
        <pc:picChg chg="mod">
          <ac:chgData name="RAYNER Elizabeth [Rossmoyne Senior High School]" userId="45570fc7-c0a4-4b7f-b0e7-682d9932c05c" providerId="ADAL" clId="{BA703962-89D5-D946-90CC-6A78A9DD1B2F}" dt="2022-08-04T05:22:24.296" v="52" actId="1076"/>
          <ac:picMkLst>
            <pc:docMk/>
            <pc:sldMk cId="2951284781" sldId="306"/>
            <ac:picMk id="11266" creationId="{00000000-0000-0000-0000-000000000000}"/>
          </ac:picMkLst>
        </pc:picChg>
      </pc:sldChg>
      <pc:sldChg chg="del">
        <pc:chgData name="RAYNER Elizabeth [Rossmoyne Senior High School]" userId="45570fc7-c0a4-4b7f-b0e7-682d9932c05c" providerId="ADAL" clId="{BA703962-89D5-D946-90CC-6A78A9DD1B2F}" dt="2022-08-04T07:00:03.844" v="171" actId="2696"/>
        <pc:sldMkLst>
          <pc:docMk/>
          <pc:sldMk cId="957447653" sldId="307"/>
        </pc:sldMkLst>
      </pc:sldChg>
      <pc:sldChg chg="del">
        <pc:chgData name="RAYNER Elizabeth [Rossmoyne Senior High School]" userId="45570fc7-c0a4-4b7f-b0e7-682d9932c05c" providerId="ADAL" clId="{BA703962-89D5-D946-90CC-6A78A9DD1B2F}" dt="2022-08-04T07:00:05.504" v="172" actId="2696"/>
        <pc:sldMkLst>
          <pc:docMk/>
          <pc:sldMk cId="2046034726" sldId="308"/>
        </pc:sldMkLst>
      </pc:sldChg>
      <pc:sldChg chg="modSp mod">
        <pc:chgData name="RAYNER Elizabeth [Rossmoyne Senior High School]" userId="45570fc7-c0a4-4b7f-b0e7-682d9932c05c" providerId="ADAL" clId="{BA703962-89D5-D946-90CC-6A78A9DD1B2F}" dt="2022-08-04T05:22:45.568" v="54" actId="14100"/>
        <pc:sldMkLst>
          <pc:docMk/>
          <pc:sldMk cId="3777168904" sldId="309"/>
        </pc:sldMkLst>
        <pc:spChg chg="mod">
          <ac:chgData name="RAYNER Elizabeth [Rossmoyne Senior High School]" userId="45570fc7-c0a4-4b7f-b0e7-682d9932c05c" providerId="ADAL" clId="{BA703962-89D5-D946-90CC-6A78A9DD1B2F}" dt="2022-08-04T05:22:45.568" v="54" actId="14100"/>
          <ac:spMkLst>
            <pc:docMk/>
            <pc:sldMk cId="3777168904" sldId="309"/>
            <ac:spMk id="14339" creationId="{00000000-0000-0000-0000-000000000000}"/>
          </ac:spMkLst>
        </pc:spChg>
      </pc:sldChg>
      <pc:sldChg chg="new del">
        <pc:chgData name="RAYNER Elizabeth [Rossmoyne Senior High School]" userId="45570fc7-c0a4-4b7f-b0e7-682d9932c05c" providerId="ADAL" clId="{BA703962-89D5-D946-90CC-6A78A9DD1B2F}" dt="2022-08-04T05:21:58.856" v="48" actId="2696"/>
        <pc:sldMkLst>
          <pc:docMk/>
          <pc:sldMk cId="2411523818" sldId="310"/>
        </pc:sldMkLst>
      </pc:sldChg>
      <pc:sldChg chg="add">
        <pc:chgData name="RAYNER Elizabeth [Rossmoyne Senior High School]" userId="45570fc7-c0a4-4b7f-b0e7-682d9932c05c" providerId="ADAL" clId="{BA703962-89D5-D946-90CC-6A78A9DD1B2F}" dt="2022-08-04T05:21:56.551" v="47"/>
        <pc:sldMkLst>
          <pc:docMk/>
          <pc:sldMk cId="1491668895" sldId="311"/>
        </pc:sldMkLst>
      </pc:sldChg>
      <pc:sldChg chg="addSp delSp modSp new mod">
        <pc:chgData name="RAYNER Elizabeth [Rossmoyne Senior High School]" userId="45570fc7-c0a4-4b7f-b0e7-682d9932c05c" providerId="ADAL" clId="{BA703962-89D5-D946-90CC-6A78A9DD1B2F}" dt="2022-08-04T07:17:42.913" v="264" actId="1076"/>
        <pc:sldMkLst>
          <pc:docMk/>
          <pc:sldMk cId="3254619017" sldId="312"/>
        </pc:sldMkLst>
        <pc:spChg chg="del">
          <ac:chgData name="RAYNER Elizabeth [Rossmoyne Senior High School]" userId="45570fc7-c0a4-4b7f-b0e7-682d9932c05c" providerId="ADAL" clId="{BA703962-89D5-D946-90CC-6A78A9DD1B2F}" dt="2022-08-04T05:37:55.853" v="57"/>
          <ac:spMkLst>
            <pc:docMk/>
            <pc:sldMk cId="3254619017" sldId="312"/>
            <ac:spMk id="2" creationId="{A5A35B47-5A68-934A-B6A8-0ECEB05F9B56}"/>
          </ac:spMkLst>
        </pc:spChg>
        <pc:spChg chg="mod">
          <ac:chgData name="RAYNER Elizabeth [Rossmoyne Senior High School]" userId="45570fc7-c0a4-4b7f-b0e7-682d9932c05c" providerId="ADAL" clId="{BA703962-89D5-D946-90CC-6A78A9DD1B2F}" dt="2022-08-04T07:17:42.913" v="264" actId="1076"/>
          <ac:spMkLst>
            <pc:docMk/>
            <pc:sldMk cId="3254619017" sldId="312"/>
            <ac:spMk id="3" creationId="{5EC7112F-26C1-D345-8389-848C2C877BDF}"/>
          </ac:spMkLst>
        </pc:spChg>
        <pc:spChg chg="add mod">
          <ac:chgData name="RAYNER Elizabeth [Rossmoyne Senior High School]" userId="45570fc7-c0a4-4b7f-b0e7-682d9932c05c" providerId="ADAL" clId="{BA703962-89D5-D946-90CC-6A78A9DD1B2F}" dt="2022-08-04T05:38:08.481" v="88" actId="20577"/>
          <ac:spMkLst>
            <pc:docMk/>
            <pc:sldMk cId="3254619017" sldId="312"/>
            <ac:spMk id="4" creationId="{1B2A8280-7D73-A249-933D-C6FAB1FAFCFD}"/>
          </ac:spMkLst>
        </pc:spChg>
      </pc:sldChg>
      <pc:sldChg chg="addSp delSp modSp new ord">
        <pc:chgData name="RAYNER Elizabeth [Rossmoyne Senior High School]" userId="45570fc7-c0a4-4b7f-b0e7-682d9932c05c" providerId="ADAL" clId="{BA703962-89D5-D946-90CC-6A78A9DD1B2F}" dt="2022-08-04T06:59:26.031" v="169" actId="732"/>
        <pc:sldMkLst>
          <pc:docMk/>
          <pc:sldMk cId="1230979090" sldId="313"/>
        </pc:sldMkLst>
        <pc:picChg chg="add del">
          <ac:chgData name="RAYNER Elizabeth [Rossmoyne Senior High School]" userId="45570fc7-c0a4-4b7f-b0e7-682d9932c05c" providerId="ADAL" clId="{BA703962-89D5-D946-90CC-6A78A9DD1B2F}" dt="2022-08-04T06:58:58.750" v="163" actId="478"/>
          <ac:picMkLst>
            <pc:docMk/>
            <pc:sldMk cId="1230979090" sldId="313"/>
            <ac:picMk id="1026" creationId="{2BF43230-42C2-A240-A88E-EEF385734FF8}"/>
          </ac:picMkLst>
        </pc:picChg>
        <pc:picChg chg="add mod">
          <ac:chgData name="RAYNER Elizabeth [Rossmoyne Senior High School]" userId="45570fc7-c0a4-4b7f-b0e7-682d9932c05c" providerId="ADAL" clId="{BA703962-89D5-D946-90CC-6A78A9DD1B2F}" dt="2022-08-04T06:59:26.031" v="169" actId="732"/>
          <ac:picMkLst>
            <pc:docMk/>
            <pc:sldMk cId="1230979090" sldId="313"/>
            <ac:picMk id="1028" creationId="{C0B3D65E-742A-2B49-A89E-EDB7F0429405}"/>
          </ac:picMkLst>
        </pc:picChg>
      </pc:sldChg>
      <pc:sldChg chg="add">
        <pc:chgData name="RAYNER Elizabeth [Rossmoyne Senior High School]" userId="45570fc7-c0a4-4b7f-b0e7-682d9932c05c" providerId="ADAL" clId="{BA703962-89D5-D946-90CC-6A78A9DD1B2F}" dt="2022-08-04T06:59:55.491" v="170"/>
        <pc:sldMkLst>
          <pc:docMk/>
          <pc:sldMk cId="1712180614" sldId="314"/>
        </pc:sldMkLst>
      </pc:sldChg>
      <pc:sldChg chg="add">
        <pc:chgData name="RAYNER Elizabeth [Rossmoyne Senior High School]" userId="45570fc7-c0a4-4b7f-b0e7-682d9932c05c" providerId="ADAL" clId="{BA703962-89D5-D946-90CC-6A78A9DD1B2F}" dt="2022-08-04T06:59:55.491" v="170"/>
        <pc:sldMkLst>
          <pc:docMk/>
          <pc:sldMk cId="2281122724" sldId="315"/>
        </pc:sldMkLst>
      </pc:sldChg>
      <pc:sldChg chg="modSp add mod">
        <pc:chgData name="RAYNER Elizabeth [Rossmoyne Senior High School]" userId="45570fc7-c0a4-4b7f-b0e7-682d9932c05c" providerId="ADAL" clId="{BA703962-89D5-D946-90CC-6A78A9DD1B2F}" dt="2022-08-04T07:01:02.795" v="197" actId="12"/>
        <pc:sldMkLst>
          <pc:docMk/>
          <pc:sldMk cId="2199458640" sldId="316"/>
        </pc:sldMkLst>
        <pc:spChg chg="mod">
          <ac:chgData name="RAYNER Elizabeth [Rossmoyne Senior High School]" userId="45570fc7-c0a4-4b7f-b0e7-682d9932c05c" providerId="ADAL" clId="{BA703962-89D5-D946-90CC-6A78A9DD1B2F}" dt="2022-08-04T07:01:02.795" v="197" actId="12"/>
          <ac:spMkLst>
            <pc:docMk/>
            <pc:sldMk cId="2199458640" sldId="316"/>
            <ac:spMk id="12292" creationId="{00000000-0000-0000-0000-000000000000}"/>
          </ac:spMkLst>
        </pc:spChg>
      </pc:sldChg>
      <pc:sldChg chg="add">
        <pc:chgData name="RAYNER Elizabeth [Rossmoyne Senior High School]" userId="45570fc7-c0a4-4b7f-b0e7-682d9932c05c" providerId="ADAL" clId="{BA703962-89D5-D946-90CC-6A78A9DD1B2F}" dt="2022-08-04T07:00:51.514" v="194"/>
        <pc:sldMkLst>
          <pc:docMk/>
          <pc:sldMk cId="1109360024" sldId="317"/>
        </pc:sldMkLst>
      </pc:sldChg>
      <pc:sldChg chg="add del">
        <pc:chgData name="RAYNER Elizabeth [Rossmoyne Senior High School]" userId="45570fc7-c0a4-4b7f-b0e7-682d9932c05c" providerId="ADAL" clId="{BA703962-89D5-D946-90CC-6A78A9DD1B2F}" dt="2022-08-04T07:17:55.067" v="265" actId="2696"/>
        <pc:sldMkLst>
          <pc:docMk/>
          <pc:sldMk cId="1825913217" sldId="318"/>
        </pc:sldMkLst>
      </pc:sldChg>
      <pc:sldChg chg="new del">
        <pc:chgData name="RAYNER Elizabeth [Rossmoyne Senior High School]" userId="45570fc7-c0a4-4b7f-b0e7-682d9932c05c" providerId="ADAL" clId="{BA703962-89D5-D946-90CC-6A78A9DD1B2F}" dt="2022-08-04T07:11:52.152" v="200" actId="2696"/>
        <pc:sldMkLst>
          <pc:docMk/>
          <pc:sldMk cId="2723039186" sldId="318"/>
        </pc:sldMkLst>
      </pc:sldChg>
      <pc:sldChg chg="add del">
        <pc:chgData name="RAYNER Elizabeth [Rossmoyne Senior High School]" userId="45570fc7-c0a4-4b7f-b0e7-682d9932c05c" providerId="ADAL" clId="{BA703962-89D5-D946-90CC-6A78A9DD1B2F}" dt="2022-08-04T07:17:55.735" v="266" actId="2696"/>
        <pc:sldMkLst>
          <pc:docMk/>
          <pc:sldMk cId="236064750" sldId="319"/>
        </pc:sldMkLst>
      </pc:sldChg>
      <pc:sldChg chg="add">
        <pc:chgData name="RAYNER Elizabeth [Rossmoyne Senior High School]" userId="45570fc7-c0a4-4b7f-b0e7-682d9932c05c" providerId="ADAL" clId="{BA703962-89D5-D946-90CC-6A78A9DD1B2F}" dt="2022-08-04T07:11:56.554" v="201"/>
        <pc:sldMkLst>
          <pc:docMk/>
          <pc:sldMk cId="3062208144" sldId="320"/>
        </pc:sldMkLst>
      </pc:sldChg>
      <pc:sldChg chg="add">
        <pc:chgData name="RAYNER Elizabeth [Rossmoyne Senior High School]" userId="45570fc7-c0a4-4b7f-b0e7-682d9932c05c" providerId="ADAL" clId="{BA703962-89D5-D946-90CC-6A78A9DD1B2F}" dt="2022-08-04T07:11:56.554" v="201"/>
        <pc:sldMkLst>
          <pc:docMk/>
          <pc:sldMk cId="3164503073" sldId="321"/>
        </pc:sldMkLst>
      </pc:sldChg>
      <pc:sldChg chg="add del">
        <pc:chgData name="RAYNER Elizabeth [Rossmoyne Senior High School]" userId="45570fc7-c0a4-4b7f-b0e7-682d9932c05c" providerId="ADAL" clId="{BA703962-89D5-D946-90CC-6A78A9DD1B2F}" dt="2022-08-04T07:18:17.976" v="267" actId="2696"/>
        <pc:sldMkLst>
          <pc:docMk/>
          <pc:sldMk cId="2393332753" sldId="322"/>
        </pc:sldMkLst>
      </pc:sldChg>
      <pc:sldChg chg="add">
        <pc:chgData name="RAYNER Elizabeth [Rossmoyne Senior High School]" userId="45570fc7-c0a4-4b7f-b0e7-682d9932c05c" providerId="ADAL" clId="{BA703962-89D5-D946-90CC-6A78A9DD1B2F}" dt="2022-08-04T07:11:56.554" v="201"/>
        <pc:sldMkLst>
          <pc:docMk/>
          <pc:sldMk cId="2665052189" sldId="323"/>
        </pc:sldMkLst>
      </pc:sldChg>
      <pc:sldChg chg="add">
        <pc:chgData name="RAYNER Elizabeth [Rossmoyne Senior High School]" userId="45570fc7-c0a4-4b7f-b0e7-682d9932c05c" providerId="ADAL" clId="{BA703962-89D5-D946-90CC-6A78A9DD1B2F}" dt="2022-08-04T07:11:56.554" v="201"/>
        <pc:sldMkLst>
          <pc:docMk/>
          <pc:sldMk cId="2937060750" sldId="324"/>
        </pc:sldMkLst>
      </pc:sldChg>
      <pc:sldChg chg="add">
        <pc:chgData name="RAYNER Elizabeth [Rossmoyne Senior High School]" userId="45570fc7-c0a4-4b7f-b0e7-682d9932c05c" providerId="ADAL" clId="{BA703962-89D5-D946-90CC-6A78A9DD1B2F}" dt="2022-08-04T07:11:56.554" v="201"/>
        <pc:sldMkLst>
          <pc:docMk/>
          <pc:sldMk cId="4146576883" sldId="32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A4B96B-0177-2D45-BAA9-2457020E3B6E}" type="datetimeFigureOut">
              <a:rPr lang="en-US" smtClean="0"/>
              <a:t>8/4/22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DA7E6-B2DE-CA4D-94C9-F4909A1E402E}" type="slidenum">
              <a:rPr lang="en-US" smtClean="0"/>
              <a:t>‹#›</a:t>
            </a:fld>
            <a:endParaRPr lang="en-US"/>
          </a:p>
        </p:txBody>
      </p:sp>
    </p:spTree>
    <p:extLst>
      <p:ext uri="{BB962C8B-B14F-4D97-AF65-F5344CB8AC3E}">
        <p14:creationId xmlns:p14="http://schemas.microsoft.com/office/powerpoint/2010/main" val="1519907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DBF5369-5432-4AE9-86F7-474D09D0705D}" type="slidenum">
              <a:rPr lang="en-AU" smtClean="0"/>
              <a:t>2</a:t>
            </a:fld>
            <a:endParaRPr lang="en-AU"/>
          </a:p>
        </p:txBody>
      </p:sp>
    </p:spTree>
    <p:extLst>
      <p:ext uri="{BB962C8B-B14F-4D97-AF65-F5344CB8AC3E}">
        <p14:creationId xmlns:p14="http://schemas.microsoft.com/office/powerpoint/2010/main" val="3280896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DBF5369-5432-4AE9-86F7-474D09D0705D}" type="slidenum">
              <a:rPr lang="en-AU" smtClean="0"/>
              <a:t>13</a:t>
            </a:fld>
            <a:endParaRPr lang="en-AU"/>
          </a:p>
        </p:txBody>
      </p:sp>
    </p:spTree>
    <p:extLst>
      <p:ext uri="{BB962C8B-B14F-4D97-AF65-F5344CB8AC3E}">
        <p14:creationId xmlns:p14="http://schemas.microsoft.com/office/powerpoint/2010/main" val="3571337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DBF5369-5432-4AE9-86F7-474D09D0705D}" type="slidenum">
              <a:rPr lang="en-AU" smtClean="0"/>
              <a:t>22</a:t>
            </a:fld>
            <a:endParaRPr lang="en-AU"/>
          </a:p>
        </p:txBody>
      </p:sp>
    </p:spTree>
    <p:extLst>
      <p:ext uri="{BB962C8B-B14F-4D97-AF65-F5344CB8AC3E}">
        <p14:creationId xmlns:p14="http://schemas.microsoft.com/office/powerpoint/2010/main" val="1524327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DBF5369-5432-4AE9-86F7-474D09D0705D}" type="slidenum">
              <a:rPr lang="en-AU" smtClean="0"/>
              <a:t>23</a:t>
            </a:fld>
            <a:endParaRPr lang="en-AU"/>
          </a:p>
        </p:txBody>
      </p:sp>
    </p:spTree>
    <p:extLst>
      <p:ext uri="{BB962C8B-B14F-4D97-AF65-F5344CB8AC3E}">
        <p14:creationId xmlns:p14="http://schemas.microsoft.com/office/powerpoint/2010/main" val="3112223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DBF5369-5432-4AE9-86F7-474D09D0705D}" type="slidenum">
              <a:rPr lang="en-AU" smtClean="0"/>
              <a:t>24</a:t>
            </a:fld>
            <a:endParaRPr lang="en-AU"/>
          </a:p>
        </p:txBody>
      </p:sp>
    </p:spTree>
    <p:extLst>
      <p:ext uri="{BB962C8B-B14F-4D97-AF65-F5344CB8AC3E}">
        <p14:creationId xmlns:p14="http://schemas.microsoft.com/office/powerpoint/2010/main" val="1805735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DBF5369-5432-4AE9-86F7-474D09D0705D}" type="slidenum">
              <a:rPr lang="en-AU" smtClean="0"/>
              <a:t>25</a:t>
            </a:fld>
            <a:endParaRPr lang="en-AU"/>
          </a:p>
        </p:txBody>
      </p:sp>
    </p:spTree>
    <p:extLst>
      <p:ext uri="{BB962C8B-B14F-4D97-AF65-F5344CB8AC3E}">
        <p14:creationId xmlns:p14="http://schemas.microsoft.com/office/powerpoint/2010/main" val="190313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BF5369-5432-4AE9-86F7-474D09D0705D}" type="slidenum">
              <a:rPr lang="en-AU" smtClean="0"/>
              <a:t>26</a:t>
            </a:fld>
            <a:endParaRPr lang="en-AU"/>
          </a:p>
        </p:txBody>
      </p:sp>
      <p:pic>
        <p:nvPicPr>
          <p:cNvPr id="5" name="Picture 4" descr="Text, whiteboard&#10;&#10;Description automatically generated">
            <a:extLst>
              <a:ext uri="{FF2B5EF4-FFF2-40B4-BE49-F238E27FC236}">
                <a16:creationId xmlns:a16="http://schemas.microsoft.com/office/drawing/2014/main" id="{7984FC26-F434-4A40-BC05-1FB47AD96E97}"/>
              </a:ext>
            </a:extLst>
          </p:cNvPr>
          <p:cNvPicPr>
            <a:picLocks noChangeAspect="1"/>
          </p:cNvPicPr>
          <p:nvPr/>
        </p:nvPicPr>
        <p:blipFill>
          <a:blip r:embed="rId3"/>
          <a:stretch>
            <a:fillRect/>
          </a:stretch>
        </p:blipFill>
        <p:spPr>
          <a:xfrm>
            <a:off x="829189" y="5130571"/>
            <a:ext cx="5148822" cy="3219085"/>
          </a:xfrm>
          <a:prstGeom prst="rect">
            <a:avLst/>
          </a:prstGeom>
        </p:spPr>
      </p:pic>
    </p:spTree>
    <p:extLst>
      <p:ext uri="{BB962C8B-B14F-4D97-AF65-F5344CB8AC3E}">
        <p14:creationId xmlns:p14="http://schemas.microsoft.com/office/powerpoint/2010/main" val="3411335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Convection to cold water. </a:t>
            </a:r>
            <a:r>
              <a:rPr lang="en-US"/>
              <a:t>Their extremities </a:t>
            </a:r>
            <a:r>
              <a:rPr lang="en-US" dirty="0"/>
              <a:t>will lose lots of heat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BF5369-5432-4AE9-86F7-474D09D0705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452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DBF5369-5432-4AE9-86F7-474D09D0705D}" type="slidenum">
              <a:rPr lang="en-AU" smtClean="0"/>
              <a:t>3</a:t>
            </a:fld>
            <a:endParaRPr lang="en-AU"/>
          </a:p>
        </p:txBody>
      </p:sp>
    </p:spTree>
    <p:extLst>
      <p:ext uri="{BB962C8B-B14F-4D97-AF65-F5344CB8AC3E}">
        <p14:creationId xmlns:p14="http://schemas.microsoft.com/office/powerpoint/2010/main" val="2739574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DBF5369-5432-4AE9-86F7-474D09D0705D}" type="slidenum">
              <a:rPr lang="en-AU" smtClean="0"/>
              <a:t>4</a:t>
            </a:fld>
            <a:endParaRPr lang="en-AU"/>
          </a:p>
        </p:txBody>
      </p:sp>
    </p:spTree>
    <p:extLst>
      <p:ext uri="{BB962C8B-B14F-4D97-AF65-F5344CB8AC3E}">
        <p14:creationId xmlns:p14="http://schemas.microsoft.com/office/powerpoint/2010/main" val="217794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DBF5369-5432-4AE9-86F7-474D09D0705D}" type="slidenum">
              <a:rPr lang="en-AU" smtClean="0"/>
              <a:t>7</a:t>
            </a:fld>
            <a:endParaRPr lang="en-AU"/>
          </a:p>
        </p:txBody>
      </p:sp>
    </p:spTree>
    <p:extLst>
      <p:ext uri="{BB962C8B-B14F-4D97-AF65-F5344CB8AC3E}">
        <p14:creationId xmlns:p14="http://schemas.microsoft.com/office/powerpoint/2010/main" val="1834707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DBF5369-5432-4AE9-86F7-474D09D0705D}" type="slidenum">
              <a:rPr lang="en-AU" smtClean="0"/>
              <a:t>8</a:t>
            </a:fld>
            <a:endParaRPr lang="en-AU"/>
          </a:p>
        </p:txBody>
      </p:sp>
    </p:spTree>
    <p:extLst>
      <p:ext uri="{BB962C8B-B14F-4D97-AF65-F5344CB8AC3E}">
        <p14:creationId xmlns:p14="http://schemas.microsoft.com/office/powerpoint/2010/main" val="690573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DBF5369-5432-4AE9-86F7-474D09D0705D}" type="slidenum">
              <a:rPr lang="en-AU" smtClean="0"/>
              <a:t>9</a:t>
            </a:fld>
            <a:endParaRPr lang="en-AU"/>
          </a:p>
        </p:txBody>
      </p:sp>
    </p:spTree>
    <p:extLst>
      <p:ext uri="{BB962C8B-B14F-4D97-AF65-F5344CB8AC3E}">
        <p14:creationId xmlns:p14="http://schemas.microsoft.com/office/powerpoint/2010/main" val="70988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DBF5369-5432-4AE9-86F7-474D09D0705D}" type="slidenum">
              <a:rPr lang="en-AU" smtClean="0"/>
              <a:t>10</a:t>
            </a:fld>
            <a:endParaRPr lang="en-AU"/>
          </a:p>
        </p:txBody>
      </p:sp>
    </p:spTree>
    <p:extLst>
      <p:ext uri="{BB962C8B-B14F-4D97-AF65-F5344CB8AC3E}">
        <p14:creationId xmlns:p14="http://schemas.microsoft.com/office/powerpoint/2010/main" val="3908888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DBF5369-5432-4AE9-86F7-474D09D0705D}" type="slidenum">
              <a:rPr lang="en-AU" smtClean="0"/>
              <a:t>11</a:t>
            </a:fld>
            <a:endParaRPr lang="en-AU"/>
          </a:p>
        </p:txBody>
      </p:sp>
    </p:spTree>
    <p:extLst>
      <p:ext uri="{BB962C8B-B14F-4D97-AF65-F5344CB8AC3E}">
        <p14:creationId xmlns:p14="http://schemas.microsoft.com/office/powerpoint/2010/main" val="2585303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BF5369-5432-4AE9-86F7-474D09D0705D}" type="slidenum">
              <a:rPr lang="en-AU" smtClean="0"/>
              <a:t>12</a:t>
            </a:fld>
            <a:endParaRPr lang="en-AU"/>
          </a:p>
        </p:txBody>
      </p:sp>
      <p:pic>
        <p:nvPicPr>
          <p:cNvPr id="5" name="Picture 4" descr="Text, whiteboard&#10;&#10;Description automatically generated">
            <a:extLst>
              <a:ext uri="{FF2B5EF4-FFF2-40B4-BE49-F238E27FC236}">
                <a16:creationId xmlns:a16="http://schemas.microsoft.com/office/drawing/2014/main" id="{7984FC26-F434-4A40-BC05-1FB47AD96E97}"/>
              </a:ext>
            </a:extLst>
          </p:cNvPr>
          <p:cNvPicPr>
            <a:picLocks noChangeAspect="1"/>
          </p:cNvPicPr>
          <p:nvPr/>
        </p:nvPicPr>
        <p:blipFill>
          <a:blip r:embed="rId3"/>
          <a:stretch>
            <a:fillRect/>
          </a:stretch>
        </p:blipFill>
        <p:spPr>
          <a:xfrm>
            <a:off x="829189" y="5130571"/>
            <a:ext cx="5148822" cy="3219085"/>
          </a:xfrm>
          <a:prstGeom prst="rect">
            <a:avLst/>
          </a:prstGeom>
        </p:spPr>
      </p:pic>
    </p:spTree>
    <p:extLst>
      <p:ext uri="{BB962C8B-B14F-4D97-AF65-F5344CB8AC3E}">
        <p14:creationId xmlns:p14="http://schemas.microsoft.com/office/powerpoint/2010/main" val="1274910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8/4/22</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68142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8/4/22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3585383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8/4/22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3072697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8/4/22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3988345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8/4/22</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98468473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8/4/22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336504961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8/4/22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184736686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8/4/22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2253335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8/4/22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3815961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8/4/22</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586487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8/4/22</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381536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8/4/22</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344887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homeostasis</a:t>
            </a:r>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803137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Decrease in body temperature</a:t>
            </a:r>
          </a:p>
        </p:txBody>
      </p:sp>
      <p:sp>
        <p:nvSpPr>
          <p:cNvPr id="3" name="Content Placeholder 2"/>
          <p:cNvSpPr>
            <a:spLocks noGrp="1"/>
          </p:cNvSpPr>
          <p:nvPr>
            <p:ph idx="1"/>
          </p:nvPr>
        </p:nvSpPr>
        <p:spPr/>
        <p:txBody>
          <a:bodyPr/>
          <a:lstStyle/>
          <a:p>
            <a:r>
              <a:rPr lang="en-AU" dirty="0"/>
              <a:t>Shivering</a:t>
            </a:r>
          </a:p>
          <a:p>
            <a:r>
              <a:rPr lang="en-AU" dirty="0"/>
              <a:t>Vasoconstriction</a:t>
            </a:r>
          </a:p>
          <a:p>
            <a:r>
              <a:rPr lang="en-AU" dirty="0" err="1"/>
              <a:t>Piloerection</a:t>
            </a:r>
            <a:endParaRPr lang="en-AU" dirty="0"/>
          </a:p>
        </p:txBody>
      </p:sp>
    </p:spTree>
    <p:extLst>
      <p:ext uri="{BB962C8B-B14F-4D97-AF65-F5344CB8AC3E}">
        <p14:creationId xmlns:p14="http://schemas.microsoft.com/office/powerpoint/2010/main" val="2309884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0FF12-3C20-704E-91F2-87A82D0EA7D6}"/>
              </a:ext>
            </a:extLst>
          </p:cNvPr>
          <p:cNvSpPr>
            <a:spLocks noGrp="1"/>
          </p:cNvSpPr>
          <p:nvPr>
            <p:ph type="title"/>
          </p:nvPr>
        </p:nvSpPr>
        <p:spPr>
          <a:xfrm>
            <a:off x="1143192" y="149915"/>
            <a:ext cx="10178322" cy="1492132"/>
          </a:xfrm>
        </p:spPr>
        <p:txBody>
          <a:bodyPr/>
          <a:lstStyle/>
          <a:p>
            <a:r>
              <a:rPr lang="en-US" dirty="0"/>
              <a:t>Physiological adaptations</a:t>
            </a:r>
          </a:p>
        </p:txBody>
      </p:sp>
      <p:sp>
        <p:nvSpPr>
          <p:cNvPr id="3" name="Content Placeholder 2">
            <a:extLst>
              <a:ext uri="{FF2B5EF4-FFF2-40B4-BE49-F238E27FC236}">
                <a16:creationId xmlns:a16="http://schemas.microsoft.com/office/drawing/2014/main" id="{4BF95795-EDD9-0045-B2D8-428FABBCE40F}"/>
              </a:ext>
            </a:extLst>
          </p:cNvPr>
          <p:cNvSpPr>
            <a:spLocks noGrp="1"/>
          </p:cNvSpPr>
          <p:nvPr>
            <p:ph idx="1"/>
          </p:nvPr>
        </p:nvSpPr>
        <p:spPr>
          <a:xfrm>
            <a:off x="958163" y="813150"/>
            <a:ext cx="10905067" cy="3593591"/>
          </a:xfrm>
        </p:spPr>
        <p:txBody>
          <a:bodyPr>
            <a:normAutofit/>
          </a:bodyPr>
          <a:lstStyle/>
          <a:p>
            <a:r>
              <a:rPr lang="en-US" sz="2400" dirty="0"/>
              <a:t>Use the following table to make a negative feedback loop for an endotherm living in a cold environment that is losing body heat and needs to increase body temp</a:t>
            </a:r>
          </a:p>
        </p:txBody>
      </p:sp>
      <p:graphicFrame>
        <p:nvGraphicFramePr>
          <p:cNvPr id="4" name="Table 3">
            <a:extLst>
              <a:ext uri="{FF2B5EF4-FFF2-40B4-BE49-F238E27FC236}">
                <a16:creationId xmlns:a16="http://schemas.microsoft.com/office/drawing/2014/main" id="{360653F7-CB40-8B46-AA76-90655DD98AC6}"/>
              </a:ext>
            </a:extLst>
          </p:cNvPr>
          <p:cNvGraphicFramePr>
            <a:graphicFrameLocks noGrp="1"/>
          </p:cNvGraphicFramePr>
          <p:nvPr/>
        </p:nvGraphicFramePr>
        <p:xfrm>
          <a:off x="880533" y="1911088"/>
          <a:ext cx="10905067" cy="4470561"/>
        </p:xfrm>
        <a:graphic>
          <a:graphicData uri="http://schemas.openxmlformats.org/drawingml/2006/table">
            <a:tbl>
              <a:tblPr firstRow="1" bandRow="1">
                <a:tableStyleId>{5C22544A-7EE6-4342-B048-85BDC9FD1C3A}</a:tableStyleId>
              </a:tblPr>
              <a:tblGrid>
                <a:gridCol w="2422872">
                  <a:extLst>
                    <a:ext uri="{9D8B030D-6E8A-4147-A177-3AD203B41FA5}">
                      <a16:colId xmlns:a16="http://schemas.microsoft.com/office/drawing/2014/main" val="20000"/>
                    </a:ext>
                  </a:extLst>
                </a:gridCol>
                <a:gridCol w="8482195">
                  <a:extLst>
                    <a:ext uri="{9D8B030D-6E8A-4147-A177-3AD203B41FA5}">
                      <a16:colId xmlns:a16="http://schemas.microsoft.com/office/drawing/2014/main" val="20001"/>
                    </a:ext>
                  </a:extLst>
                </a:gridCol>
              </a:tblGrid>
              <a:tr h="456382">
                <a:tc>
                  <a:txBody>
                    <a:bodyPr/>
                    <a:lstStyle/>
                    <a:p>
                      <a:r>
                        <a:rPr lang="en-AU" sz="1900" dirty="0"/>
                        <a:t>Part of model</a:t>
                      </a:r>
                    </a:p>
                  </a:txBody>
                  <a:tcPr marL="91461" marR="91461" marT="45712" marB="45712"/>
                </a:tc>
                <a:tc>
                  <a:txBody>
                    <a:bodyPr/>
                    <a:lstStyle/>
                    <a:p>
                      <a:r>
                        <a:rPr lang="en-AU" sz="1900" dirty="0"/>
                        <a:t>What it</a:t>
                      </a:r>
                      <a:r>
                        <a:rPr lang="en-AU" sz="1900" baseline="0" dirty="0"/>
                        <a:t> is and what it does</a:t>
                      </a:r>
                      <a:endParaRPr lang="en-AU" sz="1900" dirty="0"/>
                    </a:p>
                  </a:txBody>
                  <a:tcPr marL="91461" marR="91461" marT="45712" marB="45712"/>
                </a:tc>
                <a:extLst>
                  <a:ext uri="{0D108BD9-81ED-4DB2-BD59-A6C34878D82A}">
                    <a16:rowId xmlns:a16="http://schemas.microsoft.com/office/drawing/2014/main" val="10000"/>
                  </a:ext>
                </a:extLst>
              </a:tr>
              <a:tr h="661459">
                <a:tc>
                  <a:txBody>
                    <a:bodyPr/>
                    <a:lstStyle/>
                    <a:p>
                      <a:r>
                        <a:rPr lang="en-AU" sz="1900" b="0" i="0" u="none" strike="noStrike" kern="1200" baseline="0" dirty="0">
                          <a:solidFill>
                            <a:schemeClr val="dk1"/>
                          </a:solidFill>
                          <a:latin typeface="+mn-lt"/>
                          <a:ea typeface="+mn-ea"/>
                          <a:cs typeface="+mn-cs"/>
                        </a:rPr>
                        <a:t>Stimulus</a:t>
                      </a:r>
                      <a:endParaRPr lang="en-AU" sz="1900" dirty="0"/>
                    </a:p>
                  </a:txBody>
                  <a:tcPr marL="91461" marR="91461" marT="45712" marB="45712"/>
                </a:tc>
                <a:tc>
                  <a:txBody>
                    <a:bodyPr/>
                    <a:lstStyle/>
                    <a:p>
                      <a:r>
                        <a:rPr lang="en-AU" sz="1900" b="0" i="0" u="none" strike="noStrike" kern="1200" baseline="0" dirty="0">
                          <a:solidFill>
                            <a:schemeClr val="dk1"/>
                          </a:solidFill>
                          <a:latin typeface="+mn-lt"/>
                          <a:ea typeface="+mn-ea"/>
                          <a:cs typeface="+mn-cs"/>
                        </a:rPr>
                        <a:t>Decrease in external environmental temperature below optimal range</a:t>
                      </a:r>
                      <a:endParaRPr lang="en-AU" sz="1900" dirty="0"/>
                    </a:p>
                  </a:txBody>
                  <a:tcPr marL="91461" marR="91461" marT="45712" marB="45712"/>
                </a:tc>
                <a:extLst>
                  <a:ext uri="{0D108BD9-81ED-4DB2-BD59-A6C34878D82A}">
                    <a16:rowId xmlns:a16="http://schemas.microsoft.com/office/drawing/2014/main" val="10001"/>
                  </a:ext>
                </a:extLst>
              </a:tr>
              <a:tr h="665114">
                <a:tc>
                  <a:txBody>
                    <a:bodyPr/>
                    <a:lstStyle/>
                    <a:p>
                      <a:r>
                        <a:rPr lang="en-AU" sz="1900" b="0" i="0" u="none" strike="noStrike" kern="1200" baseline="0" dirty="0">
                          <a:solidFill>
                            <a:schemeClr val="dk1"/>
                          </a:solidFill>
                          <a:latin typeface="+mn-lt"/>
                          <a:ea typeface="+mn-ea"/>
                          <a:cs typeface="+mn-cs"/>
                        </a:rPr>
                        <a:t>Receptor</a:t>
                      </a:r>
                      <a:endParaRPr lang="en-AU" sz="1900" dirty="0"/>
                    </a:p>
                  </a:txBody>
                  <a:tcPr marL="91461" marR="91461" marT="45712" marB="45712"/>
                </a:tc>
                <a:tc>
                  <a:txBody>
                    <a:bodyPr/>
                    <a:lstStyle/>
                    <a:p>
                      <a:r>
                        <a:rPr lang="en-AU" sz="1900" b="0" i="0" u="none" strike="noStrike" kern="1200" baseline="0" dirty="0" err="1">
                          <a:solidFill>
                            <a:schemeClr val="dk1"/>
                          </a:solidFill>
                          <a:latin typeface="+mn-lt"/>
                          <a:ea typeface="+mn-ea"/>
                          <a:cs typeface="+mn-cs"/>
                        </a:rPr>
                        <a:t>Thermoreceptor</a:t>
                      </a:r>
                      <a:r>
                        <a:rPr lang="en-AU" sz="1900" b="0" i="0" u="none" strike="noStrike" kern="1200" baseline="0" dirty="0">
                          <a:solidFill>
                            <a:schemeClr val="dk1"/>
                          </a:solidFill>
                          <a:latin typeface="+mn-lt"/>
                          <a:ea typeface="+mn-ea"/>
                          <a:cs typeface="+mn-cs"/>
                        </a:rPr>
                        <a:t> cells in the </a:t>
                      </a:r>
                      <a:r>
                        <a:rPr lang="en-GB" sz="1900" b="0" i="0" u="none" strike="noStrike" kern="1200" baseline="0" dirty="0">
                          <a:solidFill>
                            <a:schemeClr val="dk1"/>
                          </a:solidFill>
                          <a:latin typeface="+mn-lt"/>
                          <a:ea typeface="+mn-ea"/>
                          <a:cs typeface="+mn-cs"/>
                        </a:rPr>
                        <a:t>skin detect the change in </a:t>
                      </a:r>
                      <a:r>
                        <a:rPr lang="en-AU" sz="1900" b="0" i="0" u="none" strike="noStrike" kern="1200" baseline="0" dirty="0">
                          <a:solidFill>
                            <a:schemeClr val="dk1"/>
                          </a:solidFill>
                          <a:latin typeface="+mn-lt"/>
                          <a:ea typeface="+mn-ea"/>
                          <a:cs typeface="+mn-cs"/>
                        </a:rPr>
                        <a:t>external temperature and </a:t>
                      </a:r>
                      <a:r>
                        <a:rPr lang="en-GB" sz="1900" b="0" i="0" u="none" strike="noStrike" kern="1200" baseline="0" dirty="0">
                          <a:solidFill>
                            <a:schemeClr val="dk1"/>
                          </a:solidFill>
                          <a:latin typeface="+mn-lt"/>
                          <a:ea typeface="+mn-ea"/>
                          <a:cs typeface="+mn-cs"/>
                        </a:rPr>
                        <a:t>send a message to the </a:t>
                      </a:r>
                      <a:r>
                        <a:rPr lang="en-AU" sz="1900" b="0" i="0" u="none" strike="noStrike" kern="1200" baseline="0" dirty="0">
                          <a:solidFill>
                            <a:schemeClr val="dk1"/>
                          </a:solidFill>
                          <a:latin typeface="+mn-lt"/>
                          <a:ea typeface="+mn-ea"/>
                          <a:cs typeface="+mn-cs"/>
                        </a:rPr>
                        <a:t>coordinating centre.</a:t>
                      </a:r>
                      <a:endParaRPr lang="en-AU" sz="1900" dirty="0"/>
                    </a:p>
                  </a:txBody>
                  <a:tcPr marL="91461" marR="91461" marT="45712" marB="45712"/>
                </a:tc>
                <a:extLst>
                  <a:ext uri="{0D108BD9-81ED-4DB2-BD59-A6C34878D82A}">
                    <a16:rowId xmlns:a16="http://schemas.microsoft.com/office/drawing/2014/main" val="10002"/>
                  </a:ext>
                </a:extLst>
              </a:tr>
              <a:tr h="665114">
                <a:tc>
                  <a:txBody>
                    <a:bodyPr/>
                    <a:lstStyle/>
                    <a:p>
                      <a:r>
                        <a:rPr lang="en-AU" sz="1900" b="0" i="0" u="none" strike="noStrike" kern="1200" baseline="0" dirty="0">
                          <a:solidFill>
                            <a:schemeClr val="dk1"/>
                          </a:solidFill>
                          <a:latin typeface="+mn-lt"/>
                          <a:ea typeface="+mn-ea"/>
                          <a:cs typeface="+mn-cs"/>
                        </a:rPr>
                        <a:t>Coordinating centre (modulator)</a:t>
                      </a:r>
                      <a:endParaRPr lang="en-AU" sz="1900" dirty="0"/>
                    </a:p>
                  </a:txBody>
                  <a:tcPr marL="91461" marR="91461" marT="45712" marB="45712"/>
                </a:tc>
                <a:tc>
                  <a:txBody>
                    <a:bodyPr/>
                    <a:lstStyle/>
                    <a:p>
                      <a:r>
                        <a:rPr lang="en-AU" sz="1900" b="0" i="0" u="none" strike="noStrike" kern="1200" baseline="0" dirty="0">
                          <a:solidFill>
                            <a:schemeClr val="dk1"/>
                          </a:solidFill>
                          <a:latin typeface="+mn-lt"/>
                          <a:ea typeface="+mn-ea"/>
                          <a:cs typeface="+mn-cs"/>
                        </a:rPr>
                        <a:t>The hypothalamus receives a message from the receptor,</a:t>
                      </a:r>
                    </a:p>
                    <a:p>
                      <a:r>
                        <a:rPr lang="en-AU" sz="1900" b="0" i="0" u="none" strike="noStrike" kern="1200" baseline="0" dirty="0">
                          <a:solidFill>
                            <a:schemeClr val="dk1"/>
                          </a:solidFill>
                          <a:latin typeface="+mn-lt"/>
                          <a:ea typeface="+mn-ea"/>
                          <a:cs typeface="+mn-cs"/>
                        </a:rPr>
                        <a:t>coordinates a response and </a:t>
                      </a:r>
                      <a:r>
                        <a:rPr lang="en-GB" sz="1900" b="0" i="0" u="none" strike="noStrike" kern="1200" baseline="0" dirty="0">
                          <a:solidFill>
                            <a:schemeClr val="dk1"/>
                          </a:solidFill>
                          <a:latin typeface="+mn-lt"/>
                          <a:ea typeface="+mn-ea"/>
                          <a:cs typeface="+mn-cs"/>
                        </a:rPr>
                        <a:t>sends a message to the effector.</a:t>
                      </a:r>
                    </a:p>
                  </a:txBody>
                  <a:tcPr marL="91461" marR="91461" marT="45712" marB="45712"/>
                </a:tc>
                <a:extLst>
                  <a:ext uri="{0D108BD9-81ED-4DB2-BD59-A6C34878D82A}">
                    <a16:rowId xmlns:a16="http://schemas.microsoft.com/office/drawing/2014/main" val="10003"/>
                  </a:ext>
                </a:extLst>
              </a:tr>
              <a:tr h="665114">
                <a:tc>
                  <a:txBody>
                    <a:bodyPr/>
                    <a:lstStyle/>
                    <a:p>
                      <a:r>
                        <a:rPr lang="en-AU" sz="1900" dirty="0"/>
                        <a:t>Effector</a:t>
                      </a:r>
                    </a:p>
                  </a:txBody>
                  <a:tcPr marL="91461" marR="91461" marT="45712" marB="45712"/>
                </a:tc>
                <a:tc>
                  <a:txBody>
                    <a:bodyPr/>
                    <a:lstStyle/>
                    <a:p>
                      <a:r>
                        <a:rPr lang="en-AU" sz="1900" b="0" i="0" u="none" strike="noStrike" kern="1200" baseline="0" dirty="0">
                          <a:solidFill>
                            <a:schemeClr val="dk1"/>
                          </a:solidFill>
                          <a:latin typeface="+mn-lt"/>
                          <a:ea typeface="+mn-ea"/>
                          <a:cs typeface="+mn-cs"/>
                        </a:rPr>
                        <a:t>Smooth muscle cells within </a:t>
                      </a:r>
                      <a:r>
                        <a:rPr lang="en-GB" sz="1900" b="0" i="0" u="none" strike="noStrike" kern="1200" baseline="0" dirty="0">
                          <a:solidFill>
                            <a:schemeClr val="dk1"/>
                          </a:solidFill>
                          <a:latin typeface="+mn-lt"/>
                          <a:ea typeface="+mn-ea"/>
                          <a:cs typeface="+mn-cs"/>
                        </a:rPr>
                        <a:t>the walls of the blood vessels</a:t>
                      </a:r>
                    </a:p>
                    <a:p>
                      <a:r>
                        <a:rPr lang="en-AU" sz="1900" b="0" i="0" u="none" strike="noStrike" kern="1200" baseline="0" dirty="0">
                          <a:solidFill>
                            <a:schemeClr val="dk1"/>
                          </a:solidFill>
                          <a:latin typeface="+mn-lt"/>
                          <a:ea typeface="+mn-ea"/>
                          <a:cs typeface="+mn-cs"/>
                        </a:rPr>
                        <a:t>contract, reducing the diameter of the arterioles.</a:t>
                      </a:r>
                    </a:p>
                  </a:txBody>
                  <a:tcPr marL="91461" marR="91461" marT="45712" marB="45712"/>
                </a:tc>
                <a:extLst>
                  <a:ext uri="{0D108BD9-81ED-4DB2-BD59-A6C34878D82A}">
                    <a16:rowId xmlns:a16="http://schemas.microsoft.com/office/drawing/2014/main" val="10004"/>
                  </a:ext>
                </a:extLst>
              </a:tr>
              <a:tr h="665114">
                <a:tc>
                  <a:txBody>
                    <a:bodyPr/>
                    <a:lstStyle/>
                    <a:p>
                      <a:r>
                        <a:rPr lang="en-AU" sz="1900" dirty="0"/>
                        <a:t>Response</a:t>
                      </a:r>
                    </a:p>
                  </a:txBody>
                  <a:tcPr marL="91461" marR="91461" marT="45712" marB="45712"/>
                </a:tc>
                <a:tc>
                  <a:txBody>
                    <a:bodyPr/>
                    <a:lstStyle/>
                    <a:p>
                      <a:r>
                        <a:rPr lang="en-AU" sz="1900" b="0" i="0" u="none" strike="noStrike" kern="1200" baseline="0" dirty="0">
                          <a:solidFill>
                            <a:schemeClr val="dk1"/>
                          </a:solidFill>
                          <a:latin typeface="+mn-lt"/>
                          <a:ea typeface="+mn-ea"/>
                          <a:cs typeface="+mn-cs"/>
                        </a:rPr>
                        <a:t>Vasoconstriction – reduced </a:t>
                      </a:r>
                      <a:r>
                        <a:rPr lang="en-GB" sz="1900" b="0" i="0" u="none" strike="noStrike" kern="1200" baseline="0" dirty="0">
                          <a:solidFill>
                            <a:schemeClr val="dk1"/>
                          </a:solidFill>
                          <a:latin typeface="+mn-lt"/>
                          <a:ea typeface="+mn-ea"/>
                          <a:cs typeface="+mn-cs"/>
                        </a:rPr>
                        <a:t>blood flow in the vessels close to the surface of the </a:t>
                      </a:r>
                      <a:r>
                        <a:rPr lang="en-AU" sz="1900" b="0" i="0" u="none" strike="noStrike" kern="1200" baseline="0" dirty="0">
                          <a:solidFill>
                            <a:schemeClr val="dk1"/>
                          </a:solidFill>
                          <a:latin typeface="+mn-lt"/>
                          <a:ea typeface="+mn-ea"/>
                          <a:cs typeface="+mn-cs"/>
                        </a:rPr>
                        <a:t>skin – reduces heat loss via radiation.</a:t>
                      </a:r>
                    </a:p>
                  </a:txBody>
                  <a:tcPr marL="91461" marR="91461" marT="45712" marB="45712"/>
                </a:tc>
                <a:extLst>
                  <a:ext uri="{0D108BD9-81ED-4DB2-BD59-A6C34878D82A}">
                    <a16:rowId xmlns:a16="http://schemas.microsoft.com/office/drawing/2014/main" val="10005"/>
                  </a:ext>
                </a:extLst>
              </a:tr>
              <a:tr h="665114">
                <a:tc>
                  <a:txBody>
                    <a:bodyPr/>
                    <a:lstStyle/>
                    <a:p>
                      <a:r>
                        <a:rPr lang="en-AU" sz="1900" dirty="0"/>
                        <a:t>Negative feedback</a:t>
                      </a:r>
                    </a:p>
                  </a:txBody>
                  <a:tcPr marL="91461" marR="91461" marT="45712" marB="45712"/>
                </a:tc>
                <a:tc>
                  <a:txBody>
                    <a:bodyPr/>
                    <a:lstStyle/>
                    <a:p>
                      <a:r>
                        <a:rPr lang="en-AU" sz="1900" b="0" i="0" u="none" strike="noStrike" kern="1200" baseline="0" dirty="0">
                          <a:solidFill>
                            <a:schemeClr val="dk1"/>
                          </a:solidFill>
                          <a:latin typeface="+mn-lt"/>
                          <a:ea typeface="+mn-ea"/>
                          <a:cs typeface="+mn-cs"/>
                        </a:rPr>
                        <a:t>Internal temperature returns to normal/optimal value. The mechanism counteracted the stimulus.</a:t>
                      </a:r>
                      <a:endParaRPr lang="en-AU" sz="1900" dirty="0"/>
                    </a:p>
                  </a:txBody>
                  <a:tcPr marL="91461" marR="91461" marT="45712" marB="45712"/>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69237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FF3E-25ED-5443-AE5F-BBE5ECFCE912}"/>
              </a:ext>
            </a:extLst>
          </p:cNvPr>
          <p:cNvSpPr>
            <a:spLocks noGrp="1"/>
          </p:cNvSpPr>
          <p:nvPr>
            <p:ph type="title"/>
          </p:nvPr>
        </p:nvSpPr>
        <p:spPr/>
        <p:txBody>
          <a:bodyPr/>
          <a:lstStyle/>
          <a:p>
            <a:r>
              <a:rPr lang="en-US" dirty="0"/>
              <a:t>Negative feedback – increase body temperature</a:t>
            </a:r>
          </a:p>
        </p:txBody>
      </p:sp>
      <p:sp>
        <p:nvSpPr>
          <p:cNvPr id="3" name="Content Placeholder 2"/>
          <p:cNvSpPr>
            <a:spLocks noGrp="1"/>
          </p:cNvSpPr>
          <p:nvPr>
            <p:ph idx="1"/>
          </p:nvPr>
        </p:nvSpPr>
        <p:spPr/>
        <p:txBody>
          <a:bodyPr/>
          <a:lstStyle/>
          <a:p>
            <a:endParaRPr lang="en-AU" dirty="0"/>
          </a:p>
        </p:txBody>
      </p:sp>
      <p:grpSp>
        <p:nvGrpSpPr>
          <p:cNvPr id="5" name="Group 4"/>
          <p:cNvGrpSpPr/>
          <p:nvPr/>
        </p:nvGrpSpPr>
        <p:grpSpPr>
          <a:xfrm>
            <a:off x="1099185" y="1874517"/>
            <a:ext cx="7977082" cy="4784728"/>
            <a:chOff x="0" y="0"/>
            <a:chExt cx="9993630" cy="6460490"/>
          </a:xfrm>
        </p:grpSpPr>
        <p:sp>
          <p:nvSpPr>
            <p:cNvPr id="6" name="Text Box 2"/>
            <p:cNvSpPr txBox="1">
              <a:spLocks noChangeArrowheads="1"/>
            </p:cNvSpPr>
            <p:nvPr/>
          </p:nvSpPr>
          <p:spPr bwMode="auto">
            <a:xfrm>
              <a:off x="0" y="0"/>
              <a:ext cx="2823210" cy="26695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dirty="0">
                  <a:effectLst/>
                  <a:latin typeface="Calibri" panose="020F0502020204030204" pitchFamily="34" charset="0"/>
                  <a:ea typeface="Times New Roman" panose="02020603050405020304" pitchFamily="18" charset="0"/>
                  <a:cs typeface="Times New Roman" panose="02020603050405020304" pitchFamily="18" charset="0"/>
                </a:rPr>
                <a:t>STIMULUS</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050" b="1" dirty="0">
                  <a:effectLst/>
                  <a:latin typeface="Calibri" panose="020F0502020204030204" pitchFamily="34" charset="0"/>
                  <a:ea typeface="Times New Roman" panose="02020603050405020304" pitchFamily="18" charset="0"/>
                  <a:cs typeface="Times New Roman" panose="02020603050405020304" pitchFamily="18" charset="0"/>
                </a:rPr>
                <a:t>Change in the environment that causes system to operate. (Above or below the normal).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05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 Box 2"/>
            <p:cNvSpPr txBox="1">
              <a:spLocks noChangeArrowheads="1"/>
            </p:cNvSpPr>
            <p:nvPr/>
          </p:nvSpPr>
          <p:spPr bwMode="auto">
            <a:xfrm>
              <a:off x="3505200" y="9525"/>
              <a:ext cx="2830195" cy="27057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dirty="0">
                  <a:effectLst/>
                  <a:latin typeface="Calibri" panose="020F0502020204030204" pitchFamily="34" charset="0"/>
                  <a:ea typeface="Times New Roman" panose="02020603050405020304" pitchFamily="18" charset="0"/>
                  <a:cs typeface="Times New Roman" panose="02020603050405020304" pitchFamily="18" charset="0"/>
                </a:rPr>
                <a:t>RECEPTOR</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0">
                <a:lnSpc>
                  <a:spcPct val="115000"/>
                </a:lnSpc>
                <a:spcAft>
                  <a:spcPts val="1000"/>
                </a:spcAft>
              </a:pPr>
              <a:r>
                <a:rPr lang="en-AU" sz="1050" b="1" dirty="0">
                  <a:effectLst/>
                  <a:latin typeface="Calibri" panose="020F0502020204030204" pitchFamily="34" charset="0"/>
                  <a:ea typeface="Times New Roman" panose="02020603050405020304" pitchFamily="18" charset="0"/>
                  <a:cs typeface="Times New Roman" panose="02020603050405020304" pitchFamily="18" charset="0"/>
                </a:rPr>
                <a:t>Detects change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05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 Box 2"/>
            <p:cNvSpPr txBox="1">
              <a:spLocks noChangeArrowheads="1"/>
            </p:cNvSpPr>
            <p:nvPr/>
          </p:nvSpPr>
          <p:spPr bwMode="auto">
            <a:xfrm>
              <a:off x="7086600" y="9525"/>
              <a:ext cx="2903220" cy="27057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a:effectLst/>
                  <a:latin typeface="Calibri" panose="020F0502020204030204" pitchFamily="34" charset="0"/>
                  <a:ea typeface="Times New Roman" panose="02020603050405020304" pitchFamily="18" charset="0"/>
                  <a:cs typeface="Times New Roman" panose="02020603050405020304" pitchFamily="18" charset="0"/>
                </a:rPr>
                <a:t>MODULATOR</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050" b="1">
                  <a:effectLst/>
                  <a:latin typeface="Calibri" panose="020F0502020204030204" pitchFamily="34" charset="0"/>
                  <a:ea typeface="Times New Roman" panose="02020603050405020304" pitchFamily="18" charset="0"/>
                  <a:cs typeface="Times New Roman" panose="02020603050405020304" pitchFamily="18" charset="0"/>
                </a:rPr>
                <a:t>Control centre responsible for processing information received from receptor &amp; sending information to effector</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100" b="1">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 Box 2"/>
            <p:cNvSpPr txBox="1">
              <a:spLocks noChangeArrowheads="1"/>
            </p:cNvSpPr>
            <p:nvPr/>
          </p:nvSpPr>
          <p:spPr bwMode="auto">
            <a:xfrm>
              <a:off x="7134225" y="3886200"/>
              <a:ext cx="2859405" cy="25742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a:effectLst/>
                  <a:latin typeface="Calibri" panose="020F0502020204030204" pitchFamily="34" charset="0"/>
                  <a:ea typeface="Times New Roman" panose="02020603050405020304" pitchFamily="18" charset="0"/>
                  <a:cs typeface="Times New Roman" panose="02020603050405020304" pitchFamily="18" charset="0"/>
                </a:rPr>
                <a:t>EFFECTOR</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050" b="1">
                  <a:effectLst/>
                  <a:latin typeface="Calibri" panose="020F0502020204030204" pitchFamily="34" charset="0"/>
                  <a:ea typeface="Times New Roman" panose="02020603050405020304" pitchFamily="18" charset="0"/>
                  <a:cs typeface="Times New Roman" panose="02020603050405020304" pitchFamily="18" charset="0"/>
                </a:rPr>
                <a:t>Carries out response counteracting effect of stimulus</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100" b="1">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 Box 2"/>
            <p:cNvSpPr txBox="1">
              <a:spLocks noChangeArrowheads="1"/>
            </p:cNvSpPr>
            <p:nvPr/>
          </p:nvSpPr>
          <p:spPr bwMode="auto">
            <a:xfrm>
              <a:off x="3543300" y="3886200"/>
              <a:ext cx="2830195" cy="25742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a:effectLst/>
                  <a:latin typeface="Calibri" panose="020F0502020204030204" pitchFamily="34" charset="0"/>
                  <a:ea typeface="Times New Roman" panose="02020603050405020304" pitchFamily="18" charset="0"/>
                  <a:cs typeface="Times New Roman" panose="02020603050405020304" pitchFamily="18" charset="0"/>
                </a:rPr>
                <a:t>RESPONSE</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050" b="1">
                  <a:effectLst/>
                  <a:latin typeface="Calibri" panose="020F0502020204030204" pitchFamily="34" charset="0"/>
                  <a:ea typeface="Times New Roman" panose="02020603050405020304" pitchFamily="18" charset="0"/>
                  <a:cs typeface="Times New Roman" panose="02020603050405020304" pitchFamily="18" charset="0"/>
                </a:rPr>
                <a:t>Action and processes (mechanism) of the effector</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050" b="1">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100" b="1">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Text Box 2"/>
            <p:cNvSpPr txBox="1">
              <a:spLocks noChangeArrowheads="1"/>
            </p:cNvSpPr>
            <p:nvPr/>
          </p:nvSpPr>
          <p:spPr bwMode="auto">
            <a:xfrm>
              <a:off x="57150" y="3886200"/>
              <a:ext cx="2816225" cy="25666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a:effectLst/>
                  <a:latin typeface="Calibri" panose="020F0502020204030204" pitchFamily="34" charset="0"/>
                  <a:ea typeface="Times New Roman" panose="02020603050405020304" pitchFamily="18" charset="0"/>
                  <a:cs typeface="Times New Roman" panose="02020603050405020304" pitchFamily="18" charset="0"/>
                </a:rPr>
                <a:t>FEEDBACK</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050" b="1">
                  <a:effectLst/>
                  <a:latin typeface="Calibri" panose="020F0502020204030204" pitchFamily="34" charset="0"/>
                  <a:ea typeface="Times New Roman" panose="02020603050405020304" pitchFamily="18" charset="0"/>
                  <a:cs typeface="Times New Roman" panose="02020603050405020304" pitchFamily="18" charset="0"/>
                </a:rPr>
                <a:t>Achieved because original stimulus has been changed by the response</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050" b="1">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100" b="1">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Text Box 2"/>
            <p:cNvSpPr txBox="1">
              <a:spLocks noChangeArrowheads="1"/>
            </p:cNvSpPr>
            <p:nvPr/>
          </p:nvSpPr>
          <p:spPr bwMode="auto">
            <a:xfrm>
              <a:off x="3009900" y="2867025"/>
              <a:ext cx="3897630" cy="8191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1100" b="1">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Right Arrow 13"/>
            <p:cNvSpPr/>
            <p:nvPr/>
          </p:nvSpPr>
          <p:spPr>
            <a:xfrm>
              <a:off x="2914650" y="1047750"/>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5" name="Right Arrow 14"/>
            <p:cNvSpPr/>
            <p:nvPr/>
          </p:nvSpPr>
          <p:spPr>
            <a:xfrm>
              <a:off x="6410325" y="1123950"/>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6" name="Right Arrow 15"/>
            <p:cNvSpPr/>
            <p:nvPr/>
          </p:nvSpPr>
          <p:spPr>
            <a:xfrm rot="5400000">
              <a:off x="8401050" y="3152775"/>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7" name="Right Arrow 16"/>
            <p:cNvSpPr/>
            <p:nvPr/>
          </p:nvSpPr>
          <p:spPr>
            <a:xfrm rot="10800000">
              <a:off x="6505575" y="5067300"/>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8" name="Right Arrow 17"/>
            <p:cNvSpPr/>
            <p:nvPr/>
          </p:nvSpPr>
          <p:spPr>
            <a:xfrm rot="10800000">
              <a:off x="2905125" y="5076825"/>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9" name="Right Arrow 18"/>
            <p:cNvSpPr/>
            <p:nvPr/>
          </p:nvSpPr>
          <p:spPr>
            <a:xfrm rot="16200000">
              <a:off x="1038225" y="3171825"/>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Tree>
    <p:extLst>
      <p:ext uri="{BB962C8B-B14F-4D97-AF65-F5344CB8AC3E}">
        <p14:creationId xmlns:p14="http://schemas.microsoft.com/office/powerpoint/2010/main" val="36333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A0F6D-A135-AC41-8834-5B27B5BAAB0A}"/>
              </a:ext>
            </a:extLst>
          </p:cNvPr>
          <p:cNvSpPr>
            <a:spLocks noGrp="1"/>
          </p:cNvSpPr>
          <p:nvPr>
            <p:ph type="title"/>
          </p:nvPr>
        </p:nvSpPr>
        <p:spPr/>
        <p:txBody>
          <a:bodyPr/>
          <a:lstStyle/>
          <a:p>
            <a:r>
              <a:rPr lang="en-US" dirty="0"/>
              <a:t>adaptations</a:t>
            </a:r>
          </a:p>
        </p:txBody>
      </p:sp>
      <p:sp>
        <p:nvSpPr>
          <p:cNvPr id="3" name="Content Placeholder 2">
            <a:extLst>
              <a:ext uri="{FF2B5EF4-FFF2-40B4-BE49-F238E27FC236}">
                <a16:creationId xmlns:a16="http://schemas.microsoft.com/office/drawing/2014/main" id="{0195576D-2303-C74F-937B-D28EE9D79B62}"/>
              </a:ext>
            </a:extLst>
          </p:cNvPr>
          <p:cNvSpPr>
            <a:spLocks noGrp="1"/>
          </p:cNvSpPr>
          <p:nvPr>
            <p:ph idx="1"/>
          </p:nvPr>
        </p:nvSpPr>
        <p:spPr>
          <a:xfrm>
            <a:off x="1251678" y="1632204"/>
            <a:ext cx="10178322" cy="3593591"/>
          </a:xfrm>
        </p:spPr>
        <p:txBody>
          <a:bodyPr>
            <a:normAutofit/>
          </a:bodyPr>
          <a:lstStyle/>
          <a:p>
            <a:r>
              <a:rPr lang="en-AU" altLang="en-US" sz="2400" b="1" dirty="0"/>
              <a:t>Adaptations</a:t>
            </a:r>
            <a:r>
              <a:rPr lang="en-AU" altLang="en-US" sz="2400" dirty="0"/>
              <a:t> are features and strategies used by organisms to help them survive in a particular environment.</a:t>
            </a:r>
          </a:p>
          <a:p>
            <a:endParaRPr lang="en-US" sz="2400" dirty="0"/>
          </a:p>
        </p:txBody>
      </p:sp>
      <p:pic>
        <p:nvPicPr>
          <p:cNvPr id="5" name="Diagram 7">
            <a:extLst>
              <a:ext uri="{FF2B5EF4-FFF2-40B4-BE49-F238E27FC236}">
                <a16:creationId xmlns:a16="http://schemas.microsoft.com/office/drawing/2014/main" id="{4E35B02E-C927-EC43-9800-DCC1B66F6F5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100" y="2343151"/>
            <a:ext cx="7797800" cy="4243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668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52600" y="609600"/>
            <a:ext cx="8610600" cy="1143000"/>
          </a:xfrm>
        </p:spPr>
        <p:txBody>
          <a:bodyPr>
            <a:normAutofit fontScale="90000"/>
          </a:bodyPr>
          <a:lstStyle/>
          <a:p>
            <a:pPr eaLnBrk="1" hangingPunct="1"/>
            <a:r>
              <a:rPr lang="en-US" altLang="en-US" sz="4000" dirty="0"/>
              <a:t>Behavioral and physiological mechanisms in Homeotherms</a:t>
            </a:r>
          </a:p>
        </p:txBody>
      </p:sp>
      <p:sp>
        <p:nvSpPr>
          <p:cNvPr id="8195" name="Rectangle 3"/>
          <p:cNvSpPr>
            <a:spLocks noGrp="1" noChangeArrowheads="1"/>
          </p:cNvSpPr>
          <p:nvPr>
            <p:ph type="body" idx="1"/>
          </p:nvPr>
        </p:nvSpPr>
        <p:spPr>
          <a:xfrm>
            <a:off x="1251678" y="1952297"/>
            <a:ext cx="10178322" cy="4679730"/>
          </a:xfrm>
        </p:spPr>
        <p:txBody>
          <a:bodyPr>
            <a:normAutofit/>
          </a:bodyPr>
          <a:lstStyle/>
          <a:p>
            <a:pPr marL="609600" indent="-609600">
              <a:buFontTx/>
              <a:buAutoNum type="arabicPeriod"/>
            </a:pPr>
            <a:r>
              <a:rPr lang="en-US" altLang="en-US" sz="2400" dirty="0"/>
              <a:t>Relocation</a:t>
            </a:r>
          </a:p>
          <a:p>
            <a:pPr marL="609600" indent="-609600">
              <a:buFontTx/>
              <a:buAutoNum type="arabicPeriod"/>
            </a:pPr>
            <a:r>
              <a:rPr lang="en-US" altLang="en-US" sz="2400" dirty="0"/>
              <a:t>Nocturnal</a:t>
            </a:r>
          </a:p>
          <a:p>
            <a:pPr marL="609600" indent="-609600">
              <a:buFontTx/>
              <a:buAutoNum type="arabicPeriod"/>
            </a:pPr>
            <a:r>
              <a:rPr lang="en-US" altLang="en-US" sz="2400" dirty="0"/>
              <a:t>Thermogenesis</a:t>
            </a:r>
          </a:p>
          <a:p>
            <a:pPr marL="990600" lvl="1" indent="-533400">
              <a:buFontTx/>
              <a:buAutoNum type="alphaLcParenR"/>
            </a:pPr>
            <a:r>
              <a:rPr lang="en-US" altLang="en-US" sz="2400" dirty="0"/>
              <a:t>Shivering</a:t>
            </a:r>
          </a:p>
          <a:p>
            <a:pPr marL="990600" lvl="1" indent="-533400">
              <a:buFontTx/>
              <a:buAutoNum type="alphaLcParenR"/>
            </a:pPr>
            <a:r>
              <a:rPr lang="en-US" altLang="en-US" sz="2400" dirty="0"/>
              <a:t>Non-shivering</a:t>
            </a:r>
          </a:p>
          <a:p>
            <a:pPr marL="609600" indent="-609600">
              <a:buFontTx/>
              <a:buAutoNum type="arabicPeriod"/>
            </a:pPr>
            <a:r>
              <a:rPr lang="en-US" altLang="en-US" sz="2400" dirty="0"/>
              <a:t>Vasoconstriction/vasodilation</a:t>
            </a:r>
          </a:p>
          <a:p>
            <a:pPr marL="609600" indent="-609600">
              <a:buFontTx/>
              <a:buAutoNum type="arabicPeriod"/>
            </a:pPr>
            <a:r>
              <a:rPr lang="en-US" altLang="en-US" sz="2400" dirty="0"/>
              <a:t>Evaporative water loss</a:t>
            </a:r>
          </a:p>
          <a:p>
            <a:pPr marL="1066800" lvl="1" indent="-609600">
              <a:buFont typeface="+mj-lt"/>
              <a:buAutoNum type="alphaLcParenR"/>
            </a:pPr>
            <a:r>
              <a:rPr lang="en-US" altLang="en-US" sz="2200" dirty="0"/>
              <a:t>Panting</a:t>
            </a:r>
          </a:p>
          <a:p>
            <a:pPr marL="1066800" lvl="1" indent="-609600">
              <a:buFont typeface="+mj-lt"/>
              <a:buAutoNum type="alphaLcParenR"/>
            </a:pPr>
            <a:r>
              <a:rPr lang="en-US" altLang="en-US" sz="2200" dirty="0"/>
              <a:t>Sweating</a:t>
            </a:r>
          </a:p>
        </p:txBody>
      </p:sp>
    </p:spTree>
    <p:extLst>
      <p:ext uri="{BB962C8B-B14F-4D97-AF65-F5344CB8AC3E}">
        <p14:creationId xmlns:p14="http://schemas.microsoft.com/office/powerpoint/2010/main" val="1267308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C7112F-26C1-D345-8389-848C2C877BDF}"/>
              </a:ext>
            </a:extLst>
          </p:cNvPr>
          <p:cNvSpPr>
            <a:spLocks noGrp="1"/>
          </p:cNvSpPr>
          <p:nvPr>
            <p:ph idx="1"/>
          </p:nvPr>
        </p:nvSpPr>
        <p:spPr>
          <a:xfrm>
            <a:off x="1588009" y="1550277"/>
            <a:ext cx="10178322" cy="3593591"/>
          </a:xfrm>
        </p:spPr>
        <p:txBody>
          <a:bodyPr>
            <a:normAutofit/>
          </a:bodyPr>
          <a:lstStyle/>
          <a:p>
            <a:pPr marL="457200" indent="-457200">
              <a:buAutoNum type="arabicPeriod"/>
            </a:pPr>
            <a:r>
              <a:rPr lang="en-US" sz="2400" dirty="0"/>
              <a:t>Body coverings</a:t>
            </a:r>
          </a:p>
          <a:p>
            <a:pPr marL="457200" indent="-457200">
              <a:buAutoNum type="arabicPeriod"/>
            </a:pPr>
            <a:r>
              <a:rPr lang="en-US" sz="2400" dirty="0"/>
              <a:t>Blubber</a:t>
            </a:r>
          </a:p>
          <a:p>
            <a:pPr marL="457200" indent="-457200">
              <a:buAutoNum type="arabicPeriod"/>
            </a:pPr>
            <a:r>
              <a:rPr lang="en-US" sz="2400" dirty="0"/>
              <a:t>SA :  VOL</a:t>
            </a:r>
          </a:p>
          <a:p>
            <a:pPr marL="457200" indent="-457200">
              <a:buAutoNum type="arabicPeriod"/>
            </a:pPr>
            <a:r>
              <a:rPr lang="en-US" sz="2400" dirty="0"/>
              <a:t>Counter-current heat exchange</a:t>
            </a:r>
          </a:p>
        </p:txBody>
      </p:sp>
      <p:sp>
        <p:nvSpPr>
          <p:cNvPr id="4" name="Rectangle 2">
            <a:extLst>
              <a:ext uri="{FF2B5EF4-FFF2-40B4-BE49-F238E27FC236}">
                <a16:creationId xmlns:a16="http://schemas.microsoft.com/office/drawing/2014/main" id="{1B2A8280-7D73-A249-933D-C6FAB1FAFCFD}"/>
              </a:ext>
            </a:extLst>
          </p:cNvPr>
          <p:cNvSpPr>
            <a:spLocks noGrp="1" noChangeArrowheads="1"/>
          </p:cNvSpPr>
          <p:nvPr>
            <p:ph type="title"/>
          </p:nvPr>
        </p:nvSpPr>
        <p:spPr/>
        <p:txBody>
          <a:bodyPr>
            <a:normAutofit/>
          </a:bodyPr>
          <a:lstStyle/>
          <a:p>
            <a:pPr eaLnBrk="1" hangingPunct="1"/>
            <a:r>
              <a:rPr lang="en-US" altLang="en-US" sz="4000" dirty="0"/>
              <a:t>Structural features in Homeotherms</a:t>
            </a:r>
          </a:p>
        </p:txBody>
      </p:sp>
    </p:spTree>
    <p:extLst>
      <p:ext uri="{BB962C8B-B14F-4D97-AF65-F5344CB8AC3E}">
        <p14:creationId xmlns:p14="http://schemas.microsoft.com/office/powerpoint/2010/main" val="3254619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26" descr="44-05-CounterCurrentHeat-L"/>
          <p:cNvPicPr>
            <a:picLocks noChangeAspect="1" noChangeArrowheads="1"/>
          </p:cNvPicPr>
          <p:nvPr/>
        </p:nvPicPr>
        <p:blipFill>
          <a:blip r:embed="rId2">
            <a:extLst>
              <a:ext uri="{28A0092B-C50C-407E-A947-70E740481C1C}">
                <a14:useLocalDpi xmlns:a14="http://schemas.microsoft.com/office/drawing/2010/main" val="0"/>
              </a:ext>
            </a:extLst>
          </a:blip>
          <a:srcRect l="2380" t="7500" r="3571" b="11501"/>
          <a:stretch>
            <a:fillRect/>
          </a:stretch>
        </p:blipFill>
        <p:spPr bwMode="auto">
          <a:xfrm>
            <a:off x="2286000" y="1219200"/>
            <a:ext cx="6019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1027"/>
          <p:cNvSpPr txBox="1">
            <a:spLocks noChangeArrowheads="1"/>
          </p:cNvSpPr>
          <p:nvPr/>
        </p:nvSpPr>
        <p:spPr bwMode="auto">
          <a:xfrm>
            <a:off x="2362200" y="5334001"/>
            <a:ext cx="2590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Leg of a bird or mammal</a:t>
            </a: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
        <p:nvSpPr>
          <p:cNvPr id="9220" name="Text Box 1028"/>
          <p:cNvSpPr txBox="1">
            <a:spLocks noChangeArrowheads="1"/>
          </p:cNvSpPr>
          <p:nvPr/>
        </p:nvSpPr>
        <p:spPr bwMode="auto">
          <a:xfrm>
            <a:off x="4876800" y="53340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Flipper of a seal or whale</a:t>
            </a:r>
          </a:p>
        </p:txBody>
      </p:sp>
      <p:sp>
        <p:nvSpPr>
          <p:cNvPr id="9221" name="Text Box 1029"/>
          <p:cNvSpPr txBox="1">
            <a:spLocks noChangeArrowheads="1"/>
          </p:cNvSpPr>
          <p:nvPr/>
        </p:nvSpPr>
        <p:spPr bwMode="auto">
          <a:xfrm>
            <a:off x="1981200" y="228600"/>
            <a:ext cx="822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Heat Exchange in Appendages</a:t>
            </a:r>
          </a:p>
        </p:txBody>
      </p:sp>
      <p:sp>
        <p:nvSpPr>
          <p:cNvPr id="9222" name="Text Box 1030"/>
          <p:cNvSpPr txBox="1">
            <a:spLocks noChangeArrowheads="1"/>
          </p:cNvSpPr>
          <p:nvPr/>
        </p:nvSpPr>
        <p:spPr bwMode="auto">
          <a:xfrm>
            <a:off x="8382000" y="3733801"/>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mn-cs"/>
              </a:rPr>
              <a:t>See Fig. 41.20</a:t>
            </a:r>
          </a:p>
        </p:txBody>
      </p:sp>
      <p:sp>
        <p:nvSpPr>
          <p:cNvPr id="9223" name="Text Box 1031"/>
          <p:cNvSpPr txBox="1">
            <a:spLocks noChangeArrowheads="1"/>
          </p:cNvSpPr>
          <p:nvPr/>
        </p:nvSpPr>
        <p:spPr bwMode="auto">
          <a:xfrm>
            <a:off x="2651125" y="5984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
        <p:nvSpPr>
          <p:cNvPr id="9224" name="Text Box 1032"/>
          <p:cNvSpPr txBox="1">
            <a:spLocks noChangeArrowheads="1"/>
          </p:cNvSpPr>
          <p:nvPr/>
        </p:nvSpPr>
        <p:spPr bwMode="auto">
          <a:xfrm>
            <a:off x="2743200" y="6172200"/>
            <a:ext cx="6673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400" b="0" i="1"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Which </a:t>
            </a:r>
            <a:r>
              <a:rPr kumimoji="0" lang="en-US" altLang="en-US" sz="2400" b="0" i="1" u="sng"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mechanism</a:t>
            </a:r>
            <a:r>
              <a:rPr kumimoji="0" lang="en-US" altLang="en-US" sz="2400" b="0" i="1"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 of heat transfer is operating here?</a:t>
            </a:r>
          </a:p>
        </p:txBody>
      </p:sp>
      <p:pic>
        <p:nvPicPr>
          <p:cNvPr id="9225" name="Picture 1040"/>
          <p:cNvPicPr>
            <a:picLocks noChangeAspect="1" noChangeArrowheads="1"/>
          </p:cNvPicPr>
          <p:nvPr/>
        </p:nvPicPr>
        <p:blipFill>
          <a:blip r:embed="rId3">
            <a:extLst>
              <a:ext uri="{28A0092B-C50C-407E-A947-70E740481C1C}">
                <a14:useLocalDpi xmlns:a14="http://schemas.microsoft.com/office/drawing/2010/main" val="0"/>
              </a:ext>
            </a:extLst>
          </a:blip>
          <a:srcRect l="3961" t="2583" b="8856"/>
          <a:stretch>
            <a:fillRect/>
          </a:stretch>
        </p:blipFill>
        <p:spPr bwMode="auto">
          <a:xfrm>
            <a:off x="8763000" y="2514600"/>
            <a:ext cx="127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TextBox 11"/>
          <p:cNvSpPr txBox="1">
            <a:spLocks noChangeArrowheads="1"/>
          </p:cNvSpPr>
          <p:nvPr/>
        </p:nvSpPr>
        <p:spPr bwMode="auto">
          <a:xfrm>
            <a:off x="8382000" y="1981201"/>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Cross-section:</a:t>
            </a:r>
          </a:p>
        </p:txBody>
      </p:sp>
    </p:spTree>
    <p:extLst>
      <p:ext uri="{BB962C8B-B14F-4D97-AF65-F5344CB8AC3E}">
        <p14:creationId xmlns:p14="http://schemas.microsoft.com/office/powerpoint/2010/main" val="2986377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Cexch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578" y="189187"/>
            <a:ext cx="8766788" cy="655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Oval 3"/>
          <p:cNvSpPr>
            <a:spLocks noChangeArrowheads="1"/>
          </p:cNvSpPr>
          <p:nvPr/>
        </p:nvSpPr>
        <p:spPr bwMode="auto">
          <a:xfrm>
            <a:off x="6787055" y="1408387"/>
            <a:ext cx="914400" cy="304800"/>
          </a:xfrm>
          <a:prstGeom prst="ellipse">
            <a:avLst/>
          </a:prstGeom>
          <a:noFill/>
          <a:ln w="19050">
            <a:solidFill>
              <a:srgbClr val="ED181E"/>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
        <p:nvSpPr>
          <p:cNvPr id="32772" name="Line 4"/>
          <p:cNvSpPr>
            <a:spLocks noChangeShapeType="1"/>
          </p:cNvSpPr>
          <p:nvPr/>
        </p:nvSpPr>
        <p:spPr bwMode="auto">
          <a:xfrm>
            <a:off x="5594130" y="4209390"/>
            <a:ext cx="1295400" cy="0"/>
          </a:xfrm>
          <a:prstGeom prst="line">
            <a:avLst/>
          </a:prstGeom>
          <a:noFill/>
          <a:ln w="19050">
            <a:solidFill>
              <a:srgbClr val="ED181E"/>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721668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diamond(in)">
                                      <p:cBhvr>
                                        <p:cTn id="7" dur="2000"/>
                                        <p:tgtEl>
                                          <p:spTgt spid="32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mph" presetSubtype="0" fill="hold" nodeType="clickEffect">
                                  <p:stCondLst>
                                    <p:cond delay="0"/>
                                  </p:stCondLst>
                                  <p:childTnLst>
                                    <p:animRot by="21600000">
                                      <p:cBhvr>
                                        <p:cTn id="11" dur="2000" fill="hold"/>
                                        <p:tgtEl>
                                          <p:spTgt spid="3277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26" descr="Regional heterothermy 2 adj"/>
          <p:cNvPicPr>
            <a:picLocks noChangeAspect="1" noChangeArrowheads="1"/>
          </p:cNvPicPr>
          <p:nvPr/>
        </p:nvPicPr>
        <p:blipFill>
          <a:blip r:embed="rId2">
            <a:extLst>
              <a:ext uri="{28A0092B-C50C-407E-A947-70E740481C1C}">
                <a14:useLocalDpi xmlns:a14="http://schemas.microsoft.com/office/drawing/2010/main" val="0"/>
              </a:ext>
            </a:extLst>
          </a:blip>
          <a:srcRect b="7776"/>
          <a:stretch>
            <a:fillRect/>
          </a:stretch>
        </p:blipFill>
        <p:spPr bwMode="auto">
          <a:xfrm>
            <a:off x="6553200" y="127236"/>
            <a:ext cx="3957145" cy="6603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1027"/>
          <p:cNvSpPr txBox="1">
            <a:spLocks noChangeArrowheads="1"/>
          </p:cNvSpPr>
          <p:nvPr/>
        </p:nvSpPr>
        <p:spPr bwMode="auto">
          <a:xfrm>
            <a:off x="1828800" y="762000"/>
            <a:ext cx="472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Control of Conductance by </a:t>
            </a:r>
            <a:r>
              <a:rPr kumimoji="0" lang="en-US" altLang="en-US" sz="3200" b="0" i="0" u="sng"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Regional</a:t>
            </a:r>
            <a:r>
              <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 Heterothermy</a:t>
            </a:r>
          </a:p>
        </p:txBody>
      </p:sp>
      <p:sp>
        <p:nvSpPr>
          <p:cNvPr id="11268" name="Text Box 1028"/>
          <p:cNvSpPr txBox="1">
            <a:spLocks noChangeArrowheads="1"/>
          </p:cNvSpPr>
          <p:nvPr/>
        </p:nvSpPr>
        <p:spPr bwMode="auto">
          <a:xfrm>
            <a:off x="2133600" y="2133600"/>
            <a:ext cx="434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Cold-climate homeotherms can allow their appendages to cool to reduce heat loss.</a:t>
            </a:r>
          </a:p>
        </p:txBody>
      </p:sp>
      <p:sp>
        <p:nvSpPr>
          <p:cNvPr id="11269" name="Text Box 1029"/>
          <p:cNvSpPr txBox="1">
            <a:spLocks noChangeArrowheads="1"/>
          </p:cNvSpPr>
          <p:nvPr/>
        </p:nvSpPr>
        <p:spPr bwMode="auto">
          <a:xfrm>
            <a:off x="2133600" y="3810000"/>
            <a:ext cx="3581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en-US" altLang="en-US" sz="2400" b="0" i="0" u="none" strike="noStrike" kern="1200" cap="none" spc="0" normalizeH="0" baseline="0" noProof="0">
                <a:ln>
                  <a:noFill/>
                </a:ln>
                <a:solidFill>
                  <a:srgbClr val="FFBD47"/>
                </a:solidFill>
                <a:effectLst/>
                <a:uLnTx/>
                <a:uFillTx/>
                <a:latin typeface="Times New Roman" panose="02020603050405020304" pitchFamily="18" charset="0"/>
                <a:ea typeface="MS PGothic" panose="020B0600070205080204" pitchFamily="34" charset="-128"/>
                <a:cs typeface="+mn-cs"/>
              </a:rPr>
              <a:t>Countercurrent heat exchange</a:t>
            </a: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 occurs between warm out-flowing blood in a central artery and cold in-flowing blood in surrounding veins.</a:t>
            </a:r>
          </a:p>
        </p:txBody>
      </p:sp>
    </p:spTree>
    <p:extLst>
      <p:ext uri="{BB962C8B-B14F-4D97-AF65-F5344CB8AC3E}">
        <p14:creationId xmlns:p14="http://schemas.microsoft.com/office/powerpoint/2010/main" val="2951284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olved Countercurrent exchange happens if veins and arteries | Chegg.com">
            <a:extLst>
              <a:ext uri="{FF2B5EF4-FFF2-40B4-BE49-F238E27FC236}">
                <a16:creationId xmlns:a16="http://schemas.microsoft.com/office/drawing/2014/main" id="{C0B3D65E-742A-2B49-A89E-EDB7F04294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64" t="20000" r="20652"/>
          <a:stretch/>
        </p:blipFill>
        <p:spPr bwMode="auto">
          <a:xfrm>
            <a:off x="2343151" y="685800"/>
            <a:ext cx="778668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979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183E6B-1508-4141-882A-80CD31B86344}"/>
              </a:ext>
            </a:extLst>
          </p:cNvPr>
          <p:cNvSpPr>
            <a:spLocks noGrp="1"/>
          </p:cNvSpPr>
          <p:nvPr>
            <p:ph type="title"/>
          </p:nvPr>
        </p:nvSpPr>
        <p:spPr/>
        <p:txBody>
          <a:bodyPr/>
          <a:lstStyle/>
          <a:p>
            <a:r>
              <a:rPr lang="en-US" dirty="0"/>
              <a:t>homeostasis</a:t>
            </a:r>
          </a:p>
        </p:txBody>
      </p:sp>
      <p:sp>
        <p:nvSpPr>
          <p:cNvPr id="5" name="Text Placeholder 4">
            <a:extLst>
              <a:ext uri="{FF2B5EF4-FFF2-40B4-BE49-F238E27FC236}">
                <a16:creationId xmlns:a16="http://schemas.microsoft.com/office/drawing/2014/main" id="{62F082FF-721B-0A4A-8EF1-9BCF04842F13}"/>
              </a:ext>
            </a:extLst>
          </p:cNvPr>
          <p:cNvSpPr>
            <a:spLocks noGrp="1"/>
          </p:cNvSpPr>
          <p:nvPr>
            <p:ph type="body" idx="1"/>
          </p:nvPr>
        </p:nvSpPr>
        <p:spPr>
          <a:xfrm>
            <a:off x="3242930" y="5159781"/>
            <a:ext cx="7696416" cy="951135"/>
          </a:xfrm>
        </p:spPr>
        <p:txBody>
          <a:bodyPr>
            <a:noAutofit/>
          </a:bodyPr>
          <a:lstStyle/>
          <a:p>
            <a:r>
              <a:rPr lang="en-US" sz="4400" dirty="0"/>
              <a:t>Thermoregulation adaptations</a:t>
            </a:r>
          </a:p>
        </p:txBody>
      </p:sp>
    </p:spTree>
    <p:extLst>
      <p:ext uri="{BB962C8B-B14F-4D97-AF65-F5344CB8AC3E}">
        <p14:creationId xmlns:p14="http://schemas.microsoft.com/office/powerpoint/2010/main" val="1004368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98179" y="228600"/>
            <a:ext cx="8707821" cy="1143000"/>
          </a:xfrm>
        </p:spPr>
        <p:txBody>
          <a:bodyPr>
            <a:normAutofit fontScale="90000"/>
          </a:bodyPr>
          <a:lstStyle/>
          <a:p>
            <a:pPr eaLnBrk="1" hangingPunct="1"/>
            <a:r>
              <a:rPr lang="en-US" altLang="en-US" dirty="0"/>
              <a:t>Integumentary System in Thermoregulation</a:t>
            </a:r>
          </a:p>
        </p:txBody>
      </p:sp>
      <p:pic>
        <p:nvPicPr>
          <p:cNvPr id="12291" name="Picture 3" descr="44-06-SkinThermoregOrgan-L"/>
          <p:cNvPicPr>
            <a:picLocks noChangeAspect="1" noChangeArrowheads="1"/>
          </p:cNvPicPr>
          <p:nvPr/>
        </p:nvPicPr>
        <p:blipFill>
          <a:blip r:embed="rId2">
            <a:extLst>
              <a:ext uri="{28A0092B-C50C-407E-A947-70E740481C1C}">
                <a14:useLocalDpi xmlns:a14="http://schemas.microsoft.com/office/drawing/2010/main" val="0"/>
              </a:ext>
            </a:extLst>
          </a:blip>
          <a:srcRect b="2856"/>
          <a:stretch>
            <a:fillRect/>
          </a:stretch>
        </p:blipFill>
        <p:spPr bwMode="auto">
          <a:xfrm>
            <a:off x="7188012" y="1481138"/>
            <a:ext cx="42132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4"/>
          <p:cNvSpPr txBox="1">
            <a:spLocks noChangeArrowheads="1"/>
          </p:cNvSpPr>
          <p:nvPr/>
        </p:nvSpPr>
        <p:spPr bwMode="auto">
          <a:xfrm>
            <a:off x="1524000" y="2133600"/>
            <a:ext cx="5181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457200" eaLnBrk="1" hangingPunct="1">
              <a:spcBef>
                <a:spcPct val="0"/>
              </a:spcBef>
              <a:buNone/>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mn-cs"/>
              </a:rPr>
              <a:t>Organs of thermoregulation in the skin:</a:t>
            </a:r>
          </a:p>
          <a:p>
            <a:pPr marL="800100" lvl="1" indent="-342900" defTabSz="457200" eaLnBrk="1" hangingPunct="1">
              <a:spcBef>
                <a:spcPct val="0"/>
              </a:spcBef>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mn-cs"/>
              </a:rPr>
              <a:t>sweat glands</a:t>
            </a:r>
          </a:p>
          <a:p>
            <a:pPr marL="800100" lvl="1" indent="-342900" defTabSz="457200" eaLnBrk="1" hangingPunct="1">
              <a:spcBef>
                <a:spcPct val="0"/>
              </a:spcBef>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mn-cs"/>
              </a:rPr>
              <a:t>arrector pili muscle</a:t>
            </a:r>
          </a:p>
          <a:p>
            <a:pPr marL="800100" lvl="1" indent="-342900" defTabSz="457200" eaLnBrk="1" hangingPunct="1">
              <a:spcBef>
                <a:spcPct val="0"/>
              </a:spcBef>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mn-cs"/>
              </a:rPr>
              <a:t>vasodilation/vasoconstriction</a:t>
            </a:r>
          </a:p>
          <a:p>
            <a:pPr defTabSz="457200" eaLnBrk="1" hangingPunct="1">
              <a:spcBef>
                <a:spcPct val="0"/>
              </a:spcBef>
              <a:buNone/>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
        <p:nvSpPr>
          <p:cNvPr id="6149" name="Text Box 5"/>
          <p:cNvSpPr txBox="1">
            <a:spLocks noChangeArrowheads="1"/>
          </p:cNvSpPr>
          <p:nvPr/>
        </p:nvSpPr>
        <p:spPr bwMode="auto">
          <a:xfrm>
            <a:off x="1905000" y="5181601"/>
            <a:ext cx="3098990" cy="646331"/>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B22600"/>
                </a:solidFill>
                <a:effectLst/>
                <a:uLnTx/>
                <a:uFillTx/>
                <a:latin typeface="Gill Sans MT" panose="020B0502020104020203"/>
                <a:ea typeface="+mn-ea"/>
                <a:cs typeface="+mn-cs"/>
              </a:rPr>
              <a:t>Why are there both cold and hot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srgbClr val="B22600"/>
                </a:solidFill>
                <a:effectLst/>
                <a:uLnTx/>
                <a:uFillTx/>
                <a:latin typeface="Gill Sans MT" panose="020B0502020104020203"/>
                <a:ea typeface="+mn-ea"/>
                <a:cs typeface="+mn-cs"/>
              </a:rPr>
              <a:t>thermoreceptors</a:t>
            </a:r>
            <a:r>
              <a:rPr kumimoji="0" lang="en-US" sz="1800" b="0" i="1" u="none" strike="noStrike" kern="1200" cap="none" spc="0" normalizeH="0" baseline="0" noProof="0" dirty="0">
                <a:ln>
                  <a:noFill/>
                </a:ln>
                <a:solidFill>
                  <a:srgbClr val="B22600"/>
                </a:solidFill>
                <a:effectLst/>
                <a:uLnTx/>
                <a:uFillTx/>
                <a:latin typeface="Gill Sans MT" panose="020B0502020104020203"/>
                <a:ea typeface="+mn-ea"/>
                <a:cs typeface="+mn-cs"/>
              </a:rPr>
              <a:t> in the body?</a:t>
            </a:r>
          </a:p>
        </p:txBody>
      </p:sp>
      <p:sp>
        <p:nvSpPr>
          <p:cNvPr id="8" name="Rectangle 7"/>
          <p:cNvSpPr/>
          <p:nvPr/>
        </p:nvSpPr>
        <p:spPr>
          <a:xfrm>
            <a:off x="1905000" y="4114801"/>
            <a:ext cx="4572000" cy="646331"/>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B22600"/>
                </a:solidFill>
                <a:effectLst/>
                <a:uLnTx/>
                <a:uFillTx/>
                <a:latin typeface="Gill Sans MT" panose="020B0502020104020203"/>
                <a:ea typeface="+mn-ea"/>
                <a:cs typeface="+mn-cs"/>
              </a:rPr>
              <a:t>What organ serves as the </a:t>
            </a:r>
            <a:r>
              <a:rPr kumimoji="0" lang="en-US" sz="1800" b="0" i="1" u="sng" strike="noStrike" kern="1200" cap="none" spc="0" normalizeH="0" baseline="0" noProof="0" dirty="0">
                <a:ln>
                  <a:noFill/>
                </a:ln>
                <a:solidFill>
                  <a:srgbClr val="B22600"/>
                </a:solidFill>
                <a:effectLst/>
                <a:uLnTx/>
                <a:uFillTx/>
                <a:latin typeface="Gill Sans MT" panose="020B0502020104020203"/>
                <a:ea typeface="+mn-ea"/>
                <a:cs typeface="+mn-cs"/>
              </a:rPr>
              <a:t>control</a:t>
            </a:r>
            <a:r>
              <a:rPr kumimoji="0" lang="en-US" sz="1800" b="0" i="1" u="none" strike="noStrike" kern="1200" cap="none" spc="0" normalizeH="0" baseline="0" noProof="0" dirty="0">
                <a:ln>
                  <a:noFill/>
                </a:ln>
                <a:solidFill>
                  <a:srgbClr val="B22600"/>
                </a:solidFill>
                <a:effectLst/>
                <a:uLnTx/>
                <a:uFillTx/>
                <a:latin typeface="Gill Sans MT" panose="020B0502020104020203"/>
                <a:ea typeface="+mn-ea"/>
                <a:cs typeface="+mn-cs"/>
              </a:rPr>
              <a:t> </a:t>
            </a:r>
            <a:r>
              <a:rPr kumimoji="0" lang="en-US" sz="1800" b="0" i="1" u="sng" strike="noStrike" kern="1200" cap="none" spc="0" normalizeH="0" baseline="0" noProof="0" dirty="0">
                <a:ln>
                  <a:noFill/>
                </a:ln>
                <a:solidFill>
                  <a:srgbClr val="B22600"/>
                </a:solidFill>
                <a:effectLst/>
                <a:uLnTx/>
                <a:uFillTx/>
                <a:latin typeface="Gill Sans MT" panose="020B0502020104020203"/>
                <a:ea typeface="+mn-ea"/>
                <a:cs typeface="+mn-cs"/>
              </a:rPr>
              <a:t>center</a:t>
            </a:r>
            <a:r>
              <a:rPr kumimoji="0" lang="en-US" sz="1800" b="0" i="1" u="none" strike="noStrike" kern="1200" cap="none" spc="0" normalizeH="0" baseline="0" noProof="0" dirty="0">
                <a:ln>
                  <a:noFill/>
                </a:ln>
                <a:solidFill>
                  <a:srgbClr val="B22600"/>
                </a:solidFill>
                <a:effectLst/>
                <a:uLnTx/>
                <a:uFillTx/>
                <a:latin typeface="Gill Sans MT" panose="020B0502020104020203"/>
                <a:ea typeface="+mn-ea"/>
                <a:cs typeface="+mn-cs"/>
              </a:rPr>
              <a:t> to regulate these organs?</a:t>
            </a:r>
          </a:p>
        </p:txBody>
      </p:sp>
    </p:spTree>
    <p:extLst>
      <p:ext uri="{BB962C8B-B14F-4D97-AF65-F5344CB8AC3E}">
        <p14:creationId xmlns:p14="http://schemas.microsoft.com/office/powerpoint/2010/main" val="2199458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44-10-HypothalamicTherm-L"/>
          <p:cNvPicPr>
            <a:picLocks noChangeAspect="1" noChangeArrowheads="1"/>
          </p:cNvPicPr>
          <p:nvPr/>
        </p:nvPicPr>
        <p:blipFill>
          <a:blip r:embed="rId2">
            <a:extLst>
              <a:ext uri="{28A0092B-C50C-407E-A947-70E740481C1C}">
                <a14:useLocalDpi xmlns:a14="http://schemas.microsoft.com/office/drawing/2010/main" val="0"/>
              </a:ext>
            </a:extLst>
          </a:blip>
          <a:srcRect b="4033"/>
          <a:stretch>
            <a:fillRect/>
          </a:stretch>
        </p:blipFill>
        <p:spPr bwMode="auto">
          <a:xfrm>
            <a:off x="1981200" y="609601"/>
            <a:ext cx="8305800" cy="6048375"/>
          </a:xfrm>
          <a:prstGeom prst="rect">
            <a:avLst/>
          </a:prstGeom>
          <a:solidFill>
            <a:srgbClr val="E7C694"/>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9360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grpSp>
        <p:nvGrpSpPr>
          <p:cNvPr id="4" name="Group 3"/>
          <p:cNvGrpSpPr/>
          <p:nvPr/>
        </p:nvGrpSpPr>
        <p:grpSpPr>
          <a:xfrm>
            <a:off x="1099185" y="198755"/>
            <a:ext cx="9993630" cy="6659245"/>
            <a:chOff x="0" y="0"/>
            <a:chExt cx="9993630" cy="6659245"/>
          </a:xfrm>
        </p:grpSpPr>
        <p:sp>
          <p:nvSpPr>
            <p:cNvPr id="5" name="Text Box 2"/>
            <p:cNvSpPr txBox="1">
              <a:spLocks noChangeArrowheads="1"/>
            </p:cNvSpPr>
            <p:nvPr/>
          </p:nvSpPr>
          <p:spPr bwMode="auto">
            <a:xfrm>
              <a:off x="0" y="0"/>
              <a:ext cx="2823210" cy="26695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dirty="0">
                  <a:effectLst/>
                  <a:latin typeface="Calibri" panose="020F0502020204030204" pitchFamily="34" charset="0"/>
                  <a:ea typeface="Times New Roman" panose="02020603050405020304" pitchFamily="18" charset="0"/>
                  <a:cs typeface="Times New Roman" panose="02020603050405020304" pitchFamily="18" charset="0"/>
                </a:rPr>
                <a:t>STIMULUS</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AU" sz="2000" dirty="0">
                  <a:solidFill>
                    <a:srgbClr val="FF0000"/>
                  </a:solidFill>
                </a:rPr>
                <a:t>Increased Body Temperature (e.g. increased activity or hot surroundings)</a:t>
              </a:r>
              <a:endParaRPr lang="en-US" sz="2000" dirty="0">
                <a:solidFill>
                  <a:srgbClr val="FF0000"/>
                </a:solidFill>
              </a:endParaRPr>
            </a:p>
            <a:p>
              <a:pPr algn="ctr">
                <a:lnSpc>
                  <a:spcPct val="115000"/>
                </a:lnSpc>
                <a:spcAft>
                  <a:spcPts val="1000"/>
                </a:spcAft>
              </a:pP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 Box 2"/>
            <p:cNvSpPr txBox="1">
              <a:spLocks noChangeArrowheads="1"/>
            </p:cNvSpPr>
            <p:nvPr/>
          </p:nvSpPr>
          <p:spPr bwMode="auto">
            <a:xfrm>
              <a:off x="3505200" y="9525"/>
              <a:ext cx="2830195" cy="27057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dirty="0">
                  <a:effectLst/>
                  <a:latin typeface="Calibri" panose="020F0502020204030204" pitchFamily="34" charset="0"/>
                  <a:ea typeface="Times New Roman" panose="02020603050405020304" pitchFamily="18" charset="0"/>
                  <a:cs typeface="Times New Roman" panose="02020603050405020304" pitchFamily="18" charset="0"/>
                </a:rPr>
                <a:t>RECEPTOR</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2000" dirty="0" err="1">
                  <a:solidFill>
                    <a:srgbClr val="FF0000"/>
                  </a:solidFill>
                </a:rPr>
                <a:t>Thermoreceptors</a:t>
              </a:r>
              <a:r>
                <a:rPr lang="en-AU" sz="2000" dirty="0">
                  <a:solidFill>
                    <a:srgbClr val="FF0000"/>
                  </a:solidFill>
                </a:rPr>
                <a:t> in the skin or Hypothalamus</a:t>
              </a:r>
              <a:endParaRPr lang="en-US" sz="2000" dirty="0">
                <a:solidFill>
                  <a:srgbClr val="FF0000"/>
                </a:solidFill>
              </a:endParaRPr>
            </a:p>
            <a:p>
              <a:pPr algn="ctr">
                <a:lnSpc>
                  <a:spcPct val="115000"/>
                </a:lnSpc>
                <a:spcAft>
                  <a:spcPts val="1000"/>
                </a:spcAft>
              </a:pPr>
              <a:r>
                <a:rPr lang="en-AU" sz="105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 Box 2"/>
            <p:cNvSpPr txBox="1">
              <a:spLocks noChangeArrowheads="1"/>
            </p:cNvSpPr>
            <p:nvPr/>
          </p:nvSpPr>
          <p:spPr bwMode="auto">
            <a:xfrm>
              <a:off x="7086600" y="9525"/>
              <a:ext cx="2903220" cy="27057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dirty="0">
                  <a:effectLst/>
                  <a:latin typeface="Calibri" panose="020F0502020204030204" pitchFamily="34" charset="0"/>
                  <a:ea typeface="Times New Roman" panose="02020603050405020304" pitchFamily="18" charset="0"/>
                  <a:cs typeface="Times New Roman" panose="02020603050405020304" pitchFamily="18" charset="0"/>
                </a:rPr>
                <a:t>MODULATOR</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2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Hypothalamus</a:t>
              </a:r>
              <a:endParaRPr lang="en-AU"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 Box 2"/>
            <p:cNvSpPr txBox="1">
              <a:spLocks noChangeArrowheads="1"/>
            </p:cNvSpPr>
            <p:nvPr/>
          </p:nvSpPr>
          <p:spPr bwMode="auto">
            <a:xfrm>
              <a:off x="7134225" y="3886200"/>
              <a:ext cx="2859405" cy="25742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dirty="0">
                  <a:effectLst/>
                  <a:latin typeface="Calibri" panose="020F0502020204030204" pitchFamily="34" charset="0"/>
                  <a:ea typeface="Times New Roman" panose="02020603050405020304" pitchFamily="18" charset="0"/>
                  <a:cs typeface="Times New Roman" panose="02020603050405020304" pitchFamily="18" charset="0"/>
                </a:rPr>
                <a:t>EFFECTOR</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 Box 2"/>
            <p:cNvSpPr txBox="1">
              <a:spLocks noChangeArrowheads="1"/>
            </p:cNvSpPr>
            <p:nvPr/>
          </p:nvSpPr>
          <p:spPr bwMode="auto">
            <a:xfrm>
              <a:off x="3609771" y="3987191"/>
              <a:ext cx="2830195" cy="25742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dirty="0">
                  <a:effectLst/>
                  <a:latin typeface="Calibri" panose="020F0502020204030204" pitchFamily="34" charset="0"/>
                  <a:ea typeface="Times New Roman" panose="02020603050405020304" pitchFamily="18" charset="0"/>
                  <a:cs typeface="Times New Roman" panose="02020603050405020304" pitchFamily="18" charset="0"/>
                </a:rPr>
                <a:t>RESPONSE</a:t>
              </a:r>
              <a:r>
                <a:rPr lang="en-AU"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 Box 2"/>
            <p:cNvSpPr txBox="1">
              <a:spLocks noChangeArrowheads="1"/>
            </p:cNvSpPr>
            <p:nvPr/>
          </p:nvSpPr>
          <p:spPr bwMode="auto">
            <a:xfrm>
              <a:off x="57150" y="3519297"/>
              <a:ext cx="2816225" cy="313994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dirty="0">
                  <a:effectLst/>
                  <a:latin typeface="Calibri" panose="020F0502020204030204" pitchFamily="34" charset="0"/>
                  <a:ea typeface="Times New Roman" panose="02020603050405020304" pitchFamily="18" charset="0"/>
                  <a:cs typeface="Times New Roman" panose="02020603050405020304" pitchFamily="18" charset="0"/>
                </a:rPr>
                <a:t>FEEDBACK</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2000" dirty="0">
                  <a:solidFill>
                    <a:schemeClr val="dk1"/>
                  </a:solidFill>
                </a:rPr>
                <a:t>Internal temperature returns to normal/optimal value. The mechanism counteracted the stimulus.</a:t>
              </a:r>
              <a:endParaRPr lang="en-US" sz="2000" dirty="0"/>
            </a:p>
            <a:p>
              <a:pPr algn="ctr">
                <a:lnSpc>
                  <a:spcPct val="115000"/>
                </a:lnSpc>
                <a:spcAft>
                  <a:spcPts val="1000"/>
                </a:spcAft>
              </a:pPr>
              <a:r>
                <a:rPr lang="en-AU"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 Box 2"/>
            <p:cNvSpPr txBox="1">
              <a:spLocks noChangeArrowheads="1"/>
            </p:cNvSpPr>
            <p:nvPr/>
          </p:nvSpPr>
          <p:spPr bwMode="auto">
            <a:xfrm>
              <a:off x="3009900" y="2867025"/>
              <a:ext cx="3897630" cy="8191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AU" sz="20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Sweating</a:t>
              </a:r>
              <a:endParaRPr lang="en-AU"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Right Arrow 11"/>
            <p:cNvSpPr/>
            <p:nvPr/>
          </p:nvSpPr>
          <p:spPr>
            <a:xfrm>
              <a:off x="2914650" y="1047750"/>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3" name="Right Arrow 12"/>
            <p:cNvSpPr/>
            <p:nvPr/>
          </p:nvSpPr>
          <p:spPr>
            <a:xfrm>
              <a:off x="6410325" y="1123950"/>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4" name="Right Arrow 13"/>
            <p:cNvSpPr/>
            <p:nvPr/>
          </p:nvSpPr>
          <p:spPr>
            <a:xfrm rot="5400000">
              <a:off x="8401050" y="3152775"/>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5" name="Right Arrow 14"/>
            <p:cNvSpPr/>
            <p:nvPr/>
          </p:nvSpPr>
          <p:spPr>
            <a:xfrm rot="10800000">
              <a:off x="6505575" y="5067300"/>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6" name="Right Arrow 15"/>
            <p:cNvSpPr/>
            <p:nvPr/>
          </p:nvSpPr>
          <p:spPr>
            <a:xfrm rot="10800000">
              <a:off x="2905125" y="5076825"/>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7" name="Right Arrow 16"/>
            <p:cNvSpPr/>
            <p:nvPr/>
          </p:nvSpPr>
          <p:spPr>
            <a:xfrm rot="16200000">
              <a:off x="1038225" y="3019427"/>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18" name="Rectangle 17"/>
          <p:cNvSpPr/>
          <p:nvPr/>
        </p:nvSpPr>
        <p:spPr>
          <a:xfrm>
            <a:off x="8941504" y="4383637"/>
            <a:ext cx="1443216" cy="369332"/>
          </a:xfrm>
          <a:prstGeom prst="rect">
            <a:avLst/>
          </a:prstGeom>
        </p:spPr>
        <p:txBody>
          <a:bodyPr wrap="none">
            <a:spAutoFit/>
          </a:bodyPr>
          <a:lstStyle/>
          <a:p>
            <a:pPr lvl="0"/>
            <a:r>
              <a:rPr lang="en-AU" dirty="0">
                <a:solidFill>
                  <a:srgbClr val="FF0000"/>
                </a:solidFill>
              </a:rPr>
              <a:t>Sweat Glands</a:t>
            </a:r>
            <a:endParaRPr lang="en-US" dirty="0">
              <a:solidFill>
                <a:srgbClr val="FF0000"/>
              </a:solidFill>
            </a:endParaRPr>
          </a:p>
        </p:txBody>
      </p:sp>
      <p:sp>
        <p:nvSpPr>
          <p:cNvPr id="19" name="Rectangle 18"/>
          <p:cNvSpPr/>
          <p:nvPr/>
        </p:nvSpPr>
        <p:spPr>
          <a:xfrm>
            <a:off x="4712155" y="4568303"/>
            <a:ext cx="2816358" cy="1200329"/>
          </a:xfrm>
          <a:prstGeom prst="rect">
            <a:avLst/>
          </a:prstGeom>
        </p:spPr>
        <p:txBody>
          <a:bodyPr wrap="square">
            <a:spAutoFit/>
          </a:bodyPr>
          <a:lstStyle/>
          <a:p>
            <a:pPr lvl="0"/>
            <a:r>
              <a:rPr lang="en-AU" dirty="0">
                <a:solidFill>
                  <a:srgbClr val="FF0000"/>
                </a:solidFill>
              </a:rPr>
              <a:t>Sweating = increased water evaporating at skin surface = evaporative  cooling = body temperature lowered</a:t>
            </a:r>
            <a:endParaRPr lang="en-US" dirty="0">
              <a:solidFill>
                <a:srgbClr val="FF0000"/>
              </a:solidFill>
            </a:endParaRPr>
          </a:p>
        </p:txBody>
      </p:sp>
    </p:spTree>
    <p:extLst>
      <p:ext uri="{BB962C8B-B14F-4D97-AF65-F5344CB8AC3E}">
        <p14:creationId xmlns:p14="http://schemas.microsoft.com/office/powerpoint/2010/main" val="3062208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endParaRPr lang="en-AU" dirty="0"/>
          </a:p>
        </p:txBody>
      </p:sp>
      <p:grpSp>
        <p:nvGrpSpPr>
          <p:cNvPr id="4" name="Group 3"/>
          <p:cNvGrpSpPr/>
          <p:nvPr/>
        </p:nvGrpSpPr>
        <p:grpSpPr>
          <a:xfrm>
            <a:off x="1099185" y="198755"/>
            <a:ext cx="9993630" cy="6659245"/>
            <a:chOff x="0" y="0"/>
            <a:chExt cx="9993630" cy="6659245"/>
          </a:xfrm>
        </p:grpSpPr>
        <p:sp>
          <p:nvSpPr>
            <p:cNvPr id="5" name="Text Box 2"/>
            <p:cNvSpPr txBox="1">
              <a:spLocks noChangeArrowheads="1"/>
            </p:cNvSpPr>
            <p:nvPr/>
          </p:nvSpPr>
          <p:spPr bwMode="auto">
            <a:xfrm>
              <a:off x="0" y="0"/>
              <a:ext cx="2823210" cy="286946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dirty="0">
                  <a:effectLst/>
                  <a:latin typeface="Calibri" panose="020F0502020204030204" pitchFamily="34" charset="0"/>
                  <a:ea typeface="Times New Roman" panose="02020603050405020304" pitchFamily="18" charset="0"/>
                  <a:cs typeface="Times New Roman" panose="02020603050405020304" pitchFamily="18" charset="0"/>
                </a:rPr>
                <a:t>STIMULUS</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050" b="1" dirty="0">
                  <a:effectLst/>
                  <a:latin typeface="Calibri" panose="020F0502020204030204" pitchFamily="34" charset="0"/>
                  <a:ea typeface="Times New Roman" panose="02020603050405020304" pitchFamily="18" charset="0"/>
                  <a:cs typeface="Times New Roman" panose="02020603050405020304" pitchFamily="18" charset="0"/>
                </a:rPr>
                <a:t>Change in the environment that causes system to operate. (Above or below the normal).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AU" sz="2000" dirty="0">
                  <a:solidFill>
                    <a:srgbClr val="FF0000"/>
                  </a:solidFill>
                </a:rPr>
                <a:t>Increased Body Temperature above the optimal range (e.g. exercising or hot surroundings)</a:t>
              </a:r>
              <a:endParaRPr lang="en-US" sz="2000" dirty="0">
                <a:solidFill>
                  <a:srgbClr val="FF0000"/>
                </a:solidFill>
              </a:endParaRPr>
            </a:p>
            <a:p>
              <a:pPr algn="ctr">
                <a:lnSpc>
                  <a:spcPct val="115000"/>
                </a:lnSpc>
                <a:spcAft>
                  <a:spcPts val="1000"/>
                </a:spcAft>
              </a:pP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 Box 2"/>
            <p:cNvSpPr txBox="1">
              <a:spLocks noChangeArrowheads="1"/>
            </p:cNvSpPr>
            <p:nvPr/>
          </p:nvSpPr>
          <p:spPr bwMode="auto">
            <a:xfrm>
              <a:off x="3505200" y="9526"/>
              <a:ext cx="2830195" cy="182094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dirty="0">
                  <a:effectLst/>
                  <a:latin typeface="Calibri" panose="020F0502020204030204" pitchFamily="34" charset="0"/>
                  <a:ea typeface="Times New Roman" panose="02020603050405020304" pitchFamily="18" charset="0"/>
                  <a:cs typeface="Times New Roman" panose="02020603050405020304" pitchFamily="18" charset="0"/>
                </a:rPr>
                <a:t>RECEPTOR</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0">
                <a:lnSpc>
                  <a:spcPct val="115000"/>
                </a:lnSpc>
                <a:spcAft>
                  <a:spcPts val="1000"/>
                </a:spcAft>
              </a:pPr>
              <a:r>
                <a:rPr lang="en-AU" sz="1050" b="1" dirty="0">
                  <a:effectLst/>
                  <a:latin typeface="Calibri" panose="020F0502020204030204" pitchFamily="34" charset="0"/>
                  <a:ea typeface="Times New Roman" panose="02020603050405020304" pitchFamily="18" charset="0"/>
                  <a:cs typeface="Times New Roman" panose="02020603050405020304" pitchFamily="18" charset="0"/>
                </a:rPr>
                <a:t>Detects change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2000" dirty="0" err="1">
                  <a:solidFill>
                    <a:srgbClr val="FF0000"/>
                  </a:solidFill>
                </a:rPr>
                <a:t>Thermoreceptors</a:t>
              </a:r>
              <a:r>
                <a:rPr lang="en-AU" sz="2000" dirty="0">
                  <a:solidFill>
                    <a:srgbClr val="FF0000"/>
                  </a:solidFill>
                </a:rPr>
                <a:t> in the skin or Hypothalamus</a:t>
              </a:r>
              <a:endParaRPr lang="en-US" sz="2000" dirty="0">
                <a:solidFill>
                  <a:srgbClr val="FF0000"/>
                </a:solidFill>
              </a:endParaRPr>
            </a:p>
            <a:p>
              <a:pPr algn="ctr">
                <a:lnSpc>
                  <a:spcPct val="115000"/>
                </a:lnSpc>
                <a:spcAft>
                  <a:spcPts val="1000"/>
                </a:spcAft>
              </a:pPr>
              <a:r>
                <a:rPr lang="en-AU" sz="105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 Box 2"/>
            <p:cNvSpPr txBox="1">
              <a:spLocks noChangeArrowheads="1"/>
            </p:cNvSpPr>
            <p:nvPr/>
          </p:nvSpPr>
          <p:spPr bwMode="auto">
            <a:xfrm>
              <a:off x="7086600" y="9525"/>
              <a:ext cx="2903220" cy="207772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dirty="0">
                  <a:effectLst/>
                  <a:latin typeface="Calibri" panose="020F0502020204030204" pitchFamily="34" charset="0"/>
                  <a:ea typeface="Times New Roman" panose="02020603050405020304" pitchFamily="18" charset="0"/>
                  <a:cs typeface="Times New Roman" panose="02020603050405020304" pitchFamily="18" charset="0"/>
                </a:rPr>
                <a:t>MODULATOR</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050" b="1" dirty="0">
                  <a:effectLst/>
                  <a:latin typeface="Calibri" panose="020F0502020204030204" pitchFamily="34" charset="0"/>
                  <a:ea typeface="Times New Roman" panose="02020603050405020304" pitchFamily="18" charset="0"/>
                  <a:cs typeface="Times New Roman" panose="02020603050405020304" pitchFamily="18" charset="0"/>
                </a:rPr>
                <a:t>Control centre responsible for processing information received from receptor &amp; sending information to effector</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 Box 2"/>
            <p:cNvSpPr txBox="1">
              <a:spLocks noChangeArrowheads="1"/>
            </p:cNvSpPr>
            <p:nvPr/>
          </p:nvSpPr>
          <p:spPr bwMode="auto">
            <a:xfrm>
              <a:off x="7134225" y="3886200"/>
              <a:ext cx="2859405" cy="25742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a:effectLst/>
                  <a:latin typeface="Calibri" panose="020F0502020204030204" pitchFamily="34" charset="0"/>
                  <a:ea typeface="Times New Roman" panose="02020603050405020304" pitchFamily="18" charset="0"/>
                  <a:cs typeface="Times New Roman" panose="02020603050405020304" pitchFamily="18" charset="0"/>
                </a:rPr>
                <a:t>EFFECTOR</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050" b="1">
                  <a:effectLst/>
                  <a:latin typeface="Calibri" panose="020F0502020204030204" pitchFamily="34" charset="0"/>
                  <a:ea typeface="Times New Roman" panose="02020603050405020304" pitchFamily="18" charset="0"/>
                  <a:cs typeface="Times New Roman" panose="02020603050405020304" pitchFamily="18" charset="0"/>
                </a:rPr>
                <a:t>Carries out response counteracting effect of stimulus</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100" b="1">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 Box 2"/>
            <p:cNvSpPr txBox="1">
              <a:spLocks noChangeArrowheads="1"/>
            </p:cNvSpPr>
            <p:nvPr/>
          </p:nvSpPr>
          <p:spPr bwMode="auto">
            <a:xfrm>
              <a:off x="3625837" y="3049690"/>
              <a:ext cx="2830195" cy="350140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dirty="0">
                  <a:effectLst/>
                  <a:latin typeface="Calibri" panose="020F0502020204030204" pitchFamily="34" charset="0"/>
                  <a:ea typeface="Times New Roman" panose="02020603050405020304" pitchFamily="18" charset="0"/>
                  <a:cs typeface="Times New Roman" panose="02020603050405020304" pitchFamily="18" charset="0"/>
                </a:rPr>
                <a:t>RESPONSE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050" b="1" dirty="0">
                  <a:effectLst/>
                  <a:latin typeface="Calibri" panose="020F0502020204030204" pitchFamily="34" charset="0"/>
                  <a:ea typeface="Times New Roman" panose="02020603050405020304" pitchFamily="18" charset="0"/>
                  <a:cs typeface="Times New Roman" panose="02020603050405020304" pitchFamily="18" charset="0"/>
                </a:rPr>
                <a:t>Action and processes (mechanism) of the effector</a:t>
              </a:r>
              <a:r>
                <a:rPr lang="en-AU" sz="105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AU" sz="2000" dirty="0">
                  <a:solidFill>
                    <a:srgbClr val="FF0000"/>
                  </a:solidFill>
                </a:rPr>
                <a:t>Vasodilation - relaxing of the smooth muscles cells within the walls of the blood vessels, increasing the diameter) = increased blood flow to skin = increase heat loss via radiation</a:t>
              </a:r>
            </a:p>
            <a:p>
              <a:pPr algn="ctr">
                <a:lnSpc>
                  <a:spcPct val="115000"/>
                </a:lnSpc>
                <a:spcAft>
                  <a:spcPts val="1000"/>
                </a:spcAft>
              </a:pPr>
              <a:r>
                <a:rPr lang="en-AU"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 Box 2"/>
            <p:cNvSpPr txBox="1">
              <a:spLocks noChangeArrowheads="1"/>
            </p:cNvSpPr>
            <p:nvPr/>
          </p:nvSpPr>
          <p:spPr bwMode="auto">
            <a:xfrm>
              <a:off x="57150" y="3519297"/>
              <a:ext cx="2816225" cy="313994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dirty="0">
                  <a:effectLst/>
                  <a:latin typeface="Calibri" panose="020F0502020204030204" pitchFamily="34" charset="0"/>
                  <a:ea typeface="Times New Roman" panose="02020603050405020304" pitchFamily="18" charset="0"/>
                  <a:cs typeface="Times New Roman" panose="02020603050405020304" pitchFamily="18" charset="0"/>
                </a:rPr>
                <a:t>FEEDBACK</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050" b="1" dirty="0">
                  <a:effectLst/>
                  <a:latin typeface="Calibri" panose="020F0502020204030204" pitchFamily="34" charset="0"/>
                  <a:ea typeface="Times New Roman" panose="02020603050405020304" pitchFamily="18" charset="0"/>
                  <a:cs typeface="Times New Roman" panose="02020603050405020304" pitchFamily="18" charset="0"/>
                </a:rPr>
                <a:t>Achieved because original stimulus has been changed by the response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2000" dirty="0">
                  <a:solidFill>
                    <a:srgbClr val="FF0000"/>
                  </a:solidFill>
                </a:rPr>
                <a:t>Internal temperature returns to normal/optimal value. The mechanism counteracted the stimulus.</a:t>
              </a:r>
              <a:endParaRPr lang="en-US" sz="2000" dirty="0">
                <a:solidFill>
                  <a:srgbClr val="FF0000"/>
                </a:solidFill>
              </a:endParaRPr>
            </a:p>
            <a:p>
              <a:pPr algn="ctr">
                <a:lnSpc>
                  <a:spcPct val="115000"/>
                </a:lnSpc>
                <a:spcAft>
                  <a:spcPts val="1000"/>
                </a:spcAft>
              </a:pPr>
              <a:r>
                <a:rPr lang="en-AU"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 Box 2"/>
            <p:cNvSpPr txBox="1">
              <a:spLocks noChangeArrowheads="1"/>
            </p:cNvSpPr>
            <p:nvPr/>
          </p:nvSpPr>
          <p:spPr bwMode="auto">
            <a:xfrm>
              <a:off x="3141299" y="2050314"/>
              <a:ext cx="3897630" cy="8191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Vasodilation</a:t>
              </a:r>
              <a:endParaRPr lang="en-AU"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Right Arrow 11"/>
            <p:cNvSpPr/>
            <p:nvPr/>
          </p:nvSpPr>
          <p:spPr>
            <a:xfrm>
              <a:off x="2914650" y="1047750"/>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3" name="Right Arrow 12"/>
            <p:cNvSpPr/>
            <p:nvPr/>
          </p:nvSpPr>
          <p:spPr>
            <a:xfrm>
              <a:off x="6410325" y="1123950"/>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4" name="Right Arrow 13"/>
            <p:cNvSpPr/>
            <p:nvPr/>
          </p:nvSpPr>
          <p:spPr>
            <a:xfrm rot="5400000">
              <a:off x="8401050" y="3152775"/>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5" name="Right Arrow 14"/>
            <p:cNvSpPr/>
            <p:nvPr/>
          </p:nvSpPr>
          <p:spPr>
            <a:xfrm rot="10800000">
              <a:off x="6505575" y="5067300"/>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6" name="Right Arrow 15"/>
            <p:cNvSpPr/>
            <p:nvPr/>
          </p:nvSpPr>
          <p:spPr>
            <a:xfrm rot="10800000">
              <a:off x="2905125" y="5076825"/>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7" name="Right Arrow 16"/>
            <p:cNvSpPr/>
            <p:nvPr/>
          </p:nvSpPr>
          <p:spPr>
            <a:xfrm rot="16200000">
              <a:off x="1038225" y="3118283"/>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18" name="Rectangle 17"/>
          <p:cNvSpPr/>
          <p:nvPr/>
        </p:nvSpPr>
        <p:spPr>
          <a:xfrm>
            <a:off x="8987727" y="1629116"/>
            <a:ext cx="1663340" cy="400110"/>
          </a:xfrm>
          <a:prstGeom prst="rect">
            <a:avLst/>
          </a:prstGeom>
        </p:spPr>
        <p:txBody>
          <a:bodyPr wrap="none">
            <a:spAutoFit/>
          </a:bodyPr>
          <a:lstStyle/>
          <a:p>
            <a:pPr lvl="0"/>
            <a:r>
              <a:rPr lang="en-AU" sz="2000" dirty="0">
                <a:solidFill>
                  <a:srgbClr val="FF0000"/>
                </a:solidFill>
              </a:rPr>
              <a:t>Hypothalamus</a:t>
            </a:r>
            <a:endParaRPr lang="en-US" sz="2000" dirty="0">
              <a:solidFill>
                <a:srgbClr val="FF0000"/>
              </a:solidFill>
            </a:endParaRPr>
          </a:p>
        </p:txBody>
      </p:sp>
      <p:sp>
        <p:nvSpPr>
          <p:cNvPr id="19" name="Rectangle 18"/>
          <p:cNvSpPr/>
          <p:nvPr/>
        </p:nvSpPr>
        <p:spPr>
          <a:xfrm>
            <a:off x="8651082" y="4995529"/>
            <a:ext cx="1965007" cy="1754326"/>
          </a:xfrm>
          <a:prstGeom prst="rect">
            <a:avLst/>
          </a:prstGeom>
        </p:spPr>
        <p:txBody>
          <a:bodyPr wrap="square">
            <a:spAutoFit/>
          </a:bodyPr>
          <a:lstStyle/>
          <a:p>
            <a:pPr lvl="0">
              <a:buFont typeface="+mj-lt"/>
            </a:pPr>
            <a:r>
              <a:rPr lang="en-AU" dirty="0">
                <a:solidFill>
                  <a:srgbClr val="FF0000"/>
                </a:solidFill>
              </a:rPr>
              <a:t>Smooth muscles cells within the walls of the Blood vessels  &amp; skin capillaries</a:t>
            </a:r>
          </a:p>
          <a:p>
            <a:pPr lvl="0">
              <a:buFont typeface="+mj-lt"/>
            </a:pPr>
            <a:endParaRPr lang="en-AU" dirty="0"/>
          </a:p>
        </p:txBody>
      </p:sp>
    </p:spTree>
    <p:extLst>
      <p:ext uri="{BB962C8B-B14F-4D97-AF65-F5344CB8AC3E}">
        <p14:creationId xmlns:p14="http://schemas.microsoft.com/office/powerpoint/2010/main" val="3164503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Decrease in body temperature</a:t>
            </a:r>
          </a:p>
        </p:txBody>
      </p:sp>
      <p:sp>
        <p:nvSpPr>
          <p:cNvPr id="3" name="Content Placeholder 2"/>
          <p:cNvSpPr>
            <a:spLocks noGrp="1"/>
          </p:cNvSpPr>
          <p:nvPr>
            <p:ph idx="1"/>
          </p:nvPr>
        </p:nvSpPr>
        <p:spPr/>
        <p:txBody>
          <a:bodyPr/>
          <a:lstStyle/>
          <a:p>
            <a:r>
              <a:rPr lang="en-AU" dirty="0"/>
              <a:t>Shivering</a:t>
            </a:r>
          </a:p>
          <a:p>
            <a:r>
              <a:rPr lang="en-AU" dirty="0"/>
              <a:t>Vasoconstriction</a:t>
            </a:r>
          </a:p>
          <a:p>
            <a:r>
              <a:rPr lang="en-AU" dirty="0" err="1"/>
              <a:t>Piloerection</a:t>
            </a:r>
            <a:endParaRPr lang="en-AU" dirty="0"/>
          </a:p>
        </p:txBody>
      </p:sp>
    </p:spTree>
    <p:extLst>
      <p:ext uri="{BB962C8B-B14F-4D97-AF65-F5344CB8AC3E}">
        <p14:creationId xmlns:p14="http://schemas.microsoft.com/office/powerpoint/2010/main" val="2665052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0FF12-3C20-704E-91F2-87A82D0EA7D6}"/>
              </a:ext>
            </a:extLst>
          </p:cNvPr>
          <p:cNvSpPr>
            <a:spLocks noGrp="1"/>
          </p:cNvSpPr>
          <p:nvPr>
            <p:ph type="title"/>
          </p:nvPr>
        </p:nvSpPr>
        <p:spPr>
          <a:xfrm>
            <a:off x="1143192" y="149915"/>
            <a:ext cx="10178322" cy="1492132"/>
          </a:xfrm>
        </p:spPr>
        <p:txBody>
          <a:bodyPr/>
          <a:lstStyle/>
          <a:p>
            <a:r>
              <a:rPr lang="en-US" dirty="0"/>
              <a:t>Physiological adaptations</a:t>
            </a:r>
          </a:p>
        </p:txBody>
      </p:sp>
      <p:sp>
        <p:nvSpPr>
          <p:cNvPr id="3" name="Content Placeholder 2">
            <a:extLst>
              <a:ext uri="{FF2B5EF4-FFF2-40B4-BE49-F238E27FC236}">
                <a16:creationId xmlns:a16="http://schemas.microsoft.com/office/drawing/2014/main" id="{4BF95795-EDD9-0045-B2D8-428FABBCE40F}"/>
              </a:ext>
            </a:extLst>
          </p:cNvPr>
          <p:cNvSpPr>
            <a:spLocks noGrp="1"/>
          </p:cNvSpPr>
          <p:nvPr>
            <p:ph idx="1"/>
          </p:nvPr>
        </p:nvSpPr>
        <p:spPr>
          <a:xfrm>
            <a:off x="958163" y="813150"/>
            <a:ext cx="10905067" cy="3593591"/>
          </a:xfrm>
        </p:spPr>
        <p:txBody>
          <a:bodyPr>
            <a:normAutofit/>
          </a:bodyPr>
          <a:lstStyle/>
          <a:p>
            <a:r>
              <a:rPr lang="en-US" sz="2400" dirty="0"/>
              <a:t>Use the following table to make a negative feedback loop for an endotherm living in a cold environment that is losing body heat and needs to increase body temp</a:t>
            </a:r>
          </a:p>
        </p:txBody>
      </p:sp>
      <p:graphicFrame>
        <p:nvGraphicFramePr>
          <p:cNvPr id="4" name="Table 3">
            <a:extLst>
              <a:ext uri="{FF2B5EF4-FFF2-40B4-BE49-F238E27FC236}">
                <a16:creationId xmlns:a16="http://schemas.microsoft.com/office/drawing/2014/main" id="{360653F7-CB40-8B46-AA76-90655DD98AC6}"/>
              </a:ext>
            </a:extLst>
          </p:cNvPr>
          <p:cNvGraphicFramePr>
            <a:graphicFrameLocks noGrp="1"/>
          </p:cNvGraphicFramePr>
          <p:nvPr/>
        </p:nvGraphicFramePr>
        <p:xfrm>
          <a:off x="880533" y="1911088"/>
          <a:ext cx="10905067" cy="4470561"/>
        </p:xfrm>
        <a:graphic>
          <a:graphicData uri="http://schemas.openxmlformats.org/drawingml/2006/table">
            <a:tbl>
              <a:tblPr firstRow="1" bandRow="1">
                <a:tableStyleId>{5C22544A-7EE6-4342-B048-85BDC9FD1C3A}</a:tableStyleId>
              </a:tblPr>
              <a:tblGrid>
                <a:gridCol w="2422872">
                  <a:extLst>
                    <a:ext uri="{9D8B030D-6E8A-4147-A177-3AD203B41FA5}">
                      <a16:colId xmlns:a16="http://schemas.microsoft.com/office/drawing/2014/main" val="20000"/>
                    </a:ext>
                  </a:extLst>
                </a:gridCol>
                <a:gridCol w="8482195">
                  <a:extLst>
                    <a:ext uri="{9D8B030D-6E8A-4147-A177-3AD203B41FA5}">
                      <a16:colId xmlns:a16="http://schemas.microsoft.com/office/drawing/2014/main" val="20001"/>
                    </a:ext>
                  </a:extLst>
                </a:gridCol>
              </a:tblGrid>
              <a:tr h="456382">
                <a:tc>
                  <a:txBody>
                    <a:bodyPr/>
                    <a:lstStyle/>
                    <a:p>
                      <a:r>
                        <a:rPr lang="en-AU" sz="1900" dirty="0"/>
                        <a:t>Part of model</a:t>
                      </a:r>
                    </a:p>
                  </a:txBody>
                  <a:tcPr marL="91461" marR="91461" marT="45712" marB="45712"/>
                </a:tc>
                <a:tc>
                  <a:txBody>
                    <a:bodyPr/>
                    <a:lstStyle/>
                    <a:p>
                      <a:r>
                        <a:rPr lang="en-AU" sz="1900" dirty="0"/>
                        <a:t>What it</a:t>
                      </a:r>
                      <a:r>
                        <a:rPr lang="en-AU" sz="1900" baseline="0" dirty="0"/>
                        <a:t> is and what it does</a:t>
                      </a:r>
                      <a:endParaRPr lang="en-AU" sz="1900" dirty="0"/>
                    </a:p>
                  </a:txBody>
                  <a:tcPr marL="91461" marR="91461" marT="45712" marB="45712"/>
                </a:tc>
                <a:extLst>
                  <a:ext uri="{0D108BD9-81ED-4DB2-BD59-A6C34878D82A}">
                    <a16:rowId xmlns:a16="http://schemas.microsoft.com/office/drawing/2014/main" val="10000"/>
                  </a:ext>
                </a:extLst>
              </a:tr>
              <a:tr h="661459">
                <a:tc>
                  <a:txBody>
                    <a:bodyPr/>
                    <a:lstStyle/>
                    <a:p>
                      <a:r>
                        <a:rPr lang="en-AU" sz="1900" b="0" i="0" u="none" strike="noStrike" kern="1200" baseline="0" dirty="0">
                          <a:solidFill>
                            <a:schemeClr val="dk1"/>
                          </a:solidFill>
                          <a:latin typeface="+mn-lt"/>
                          <a:ea typeface="+mn-ea"/>
                          <a:cs typeface="+mn-cs"/>
                        </a:rPr>
                        <a:t>Stimulus</a:t>
                      </a:r>
                      <a:endParaRPr lang="en-AU" sz="1900" dirty="0"/>
                    </a:p>
                  </a:txBody>
                  <a:tcPr marL="91461" marR="91461" marT="45712" marB="45712"/>
                </a:tc>
                <a:tc>
                  <a:txBody>
                    <a:bodyPr/>
                    <a:lstStyle/>
                    <a:p>
                      <a:r>
                        <a:rPr lang="en-AU" sz="1900" b="0" i="0" u="none" strike="noStrike" kern="1200" baseline="0" dirty="0">
                          <a:solidFill>
                            <a:schemeClr val="dk1"/>
                          </a:solidFill>
                          <a:latin typeface="+mn-lt"/>
                          <a:ea typeface="+mn-ea"/>
                          <a:cs typeface="+mn-cs"/>
                        </a:rPr>
                        <a:t>Decrease in external environmental temperature below optimal range</a:t>
                      </a:r>
                      <a:endParaRPr lang="en-AU" sz="1900" dirty="0"/>
                    </a:p>
                  </a:txBody>
                  <a:tcPr marL="91461" marR="91461" marT="45712" marB="45712"/>
                </a:tc>
                <a:extLst>
                  <a:ext uri="{0D108BD9-81ED-4DB2-BD59-A6C34878D82A}">
                    <a16:rowId xmlns:a16="http://schemas.microsoft.com/office/drawing/2014/main" val="10001"/>
                  </a:ext>
                </a:extLst>
              </a:tr>
              <a:tr h="665114">
                <a:tc>
                  <a:txBody>
                    <a:bodyPr/>
                    <a:lstStyle/>
                    <a:p>
                      <a:r>
                        <a:rPr lang="en-AU" sz="1900" b="0" i="0" u="none" strike="noStrike" kern="1200" baseline="0" dirty="0">
                          <a:solidFill>
                            <a:schemeClr val="dk1"/>
                          </a:solidFill>
                          <a:latin typeface="+mn-lt"/>
                          <a:ea typeface="+mn-ea"/>
                          <a:cs typeface="+mn-cs"/>
                        </a:rPr>
                        <a:t>Receptor</a:t>
                      </a:r>
                      <a:endParaRPr lang="en-AU" sz="1900" dirty="0"/>
                    </a:p>
                  </a:txBody>
                  <a:tcPr marL="91461" marR="91461" marT="45712" marB="45712"/>
                </a:tc>
                <a:tc>
                  <a:txBody>
                    <a:bodyPr/>
                    <a:lstStyle/>
                    <a:p>
                      <a:r>
                        <a:rPr lang="en-AU" sz="1900" b="0" i="0" u="none" strike="noStrike" kern="1200" baseline="0" dirty="0" err="1">
                          <a:solidFill>
                            <a:schemeClr val="dk1"/>
                          </a:solidFill>
                          <a:latin typeface="+mn-lt"/>
                          <a:ea typeface="+mn-ea"/>
                          <a:cs typeface="+mn-cs"/>
                        </a:rPr>
                        <a:t>Thermoreceptor</a:t>
                      </a:r>
                      <a:r>
                        <a:rPr lang="en-AU" sz="1900" b="0" i="0" u="none" strike="noStrike" kern="1200" baseline="0" dirty="0">
                          <a:solidFill>
                            <a:schemeClr val="dk1"/>
                          </a:solidFill>
                          <a:latin typeface="+mn-lt"/>
                          <a:ea typeface="+mn-ea"/>
                          <a:cs typeface="+mn-cs"/>
                        </a:rPr>
                        <a:t> cells in the </a:t>
                      </a:r>
                      <a:r>
                        <a:rPr lang="en-GB" sz="1900" b="0" i="0" u="none" strike="noStrike" kern="1200" baseline="0" dirty="0">
                          <a:solidFill>
                            <a:schemeClr val="dk1"/>
                          </a:solidFill>
                          <a:latin typeface="+mn-lt"/>
                          <a:ea typeface="+mn-ea"/>
                          <a:cs typeface="+mn-cs"/>
                        </a:rPr>
                        <a:t>skin detect the change in </a:t>
                      </a:r>
                      <a:r>
                        <a:rPr lang="en-AU" sz="1900" b="0" i="0" u="none" strike="noStrike" kern="1200" baseline="0" dirty="0">
                          <a:solidFill>
                            <a:schemeClr val="dk1"/>
                          </a:solidFill>
                          <a:latin typeface="+mn-lt"/>
                          <a:ea typeface="+mn-ea"/>
                          <a:cs typeface="+mn-cs"/>
                        </a:rPr>
                        <a:t>external temperature and </a:t>
                      </a:r>
                      <a:r>
                        <a:rPr lang="en-GB" sz="1900" b="0" i="0" u="none" strike="noStrike" kern="1200" baseline="0" dirty="0">
                          <a:solidFill>
                            <a:schemeClr val="dk1"/>
                          </a:solidFill>
                          <a:latin typeface="+mn-lt"/>
                          <a:ea typeface="+mn-ea"/>
                          <a:cs typeface="+mn-cs"/>
                        </a:rPr>
                        <a:t>send a message to the </a:t>
                      </a:r>
                      <a:r>
                        <a:rPr lang="en-AU" sz="1900" b="0" i="0" u="none" strike="noStrike" kern="1200" baseline="0" dirty="0">
                          <a:solidFill>
                            <a:schemeClr val="dk1"/>
                          </a:solidFill>
                          <a:latin typeface="+mn-lt"/>
                          <a:ea typeface="+mn-ea"/>
                          <a:cs typeface="+mn-cs"/>
                        </a:rPr>
                        <a:t>coordinating centre.</a:t>
                      </a:r>
                      <a:endParaRPr lang="en-AU" sz="1900" dirty="0"/>
                    </a:p>
                  </a:txBody>
                  <a:tcPr marL="91461" marR="91461" marT="45712" marB="45712"/>
                </a:tc>
                <a:extLst>
                  <a:ext uri="{0D108BD9-81ED-4DB2-BD59-A6C34878D82A}">
                    <a16:rowId xmlns:a16="http://schemas.microsoft.com/office/drawing/2014/main" val="10002"/>
                  </a:ext>
                </a:extLst>
              </a:tr>
              <a:tr h="665114">
                <a:tc>
                  <a:txBody>
                    <a:bodyPr/>
                    <a:lstStyle/>
                    <a:p>
                      <a:r>
                        <a:rPr lang="en-AU" sz="1900" b="0" i="0" u="none" strike="noStrike" kern="1200" baseline="0" dirty="0">
                          <a:solidFill>
                            <a:schemeClr val="dk1"/>
                          </a:solidFill>
                          <a:latin typeface="+mn-lt"/>
                          <a:ea typeface="+mn-ea"/>
                          <a:cs typeface="+mn-cs"/>
                        </a:rPr>
                        <a:t>Coordinating centre (modulator)</a:t>
                      </a:r>
                      <a:endParaRPr lang="en-AU" sz="1900" dirty="0"/>
                    </a:p>
                  </a:txBody>
                  <a:tcPr marL="91461" marR="91461" marT="45712" marB="45712"/>
                </a:tc>
                <a:tc>
                  <a:txBody>
                    <a:bodyPr/>
                    <a:lstStyle/>
                    <a:p>
                      <a:r>
                        <a:rPr lang="en-AU" sz="1900" b="0" i="0" u="none" strike="noStrike" kern="1200" baseline="0" dirty="0">
                          <a:solidFill>
                            <a:schemeClr val="dk1"/>
                          </a:solidFill>
                          <a:latin typeface="+mn-lt"/>
                          <a:ea typeface="+mn-ea"/>
                          <a:cs typeface="+mn-cs"/>
                        </a:rPr>
                        <a:t>The hypothalamus receives a message from the receptor,</a:t>
                      </a:r>
                    </a:p>
                    <a:p>
                      <a:r>
                        <a:rPr lang="en-AU" sz="1900" b="0" i="0" u="none" strike="noStrike" kern="1200" baseline="0" dirty="0">
                          <a:solidFill>
                            <a:schemeClr val="dk1"/>
                          </a:solidFill>
                          <a:latin typeface="+mn-lt"/>
                          <a:ea typeface="+mn-ea"/>
                          <a:cs typeface="+mn-cs"/>
                        </a:rPr>
                        <a:t>coordinates a response and </a:t>
                      </a:r>
                      <a:r>
                        <a:rPr lang="en-GB" sz="1900" b="0" i="0" u="none" strike="noStrike" kern="1200" baseline="0" dirty="0">
                          <a:solidFill>
                            <a:schemeClr val="dk1"/>
                          </a:solidFill>
                          <a:latin typeface="+mn-lt"/>
                          <a:ea typeface="+mn-ea"/>
                          <a:cs typeface="+mn-cs"/>
                        </a:rPr>
                        <a:t>sends a message to the effector.</a:t>
                      </a:r>
                    </a:p>
                  </a:txBody>
                  <a:tcPr marL="91461" marR="91461" marT="45712" marB="45712"/>
                </a:tc>
                <a:extLst>
                  <a:ext uri="{0D108BD9-81ED-4DB2-BD59-A6C34878D82A}">
                    <a16:rowId xmlns:a16="http://schemas.microsoft.com/office/drawing/2014/main" val="10003"/>
                  </a:ext>
                </a:extLst>
              </a:tr>
              <a:tr h="665114">
                <a:tc>
                  <a:txBody>
                    <a:bodyPr/>
                    <a:lstStyle/>
                    <a:p>
                      <a:r>
                        <a:rPr lang="en-AU" sz="1900" dirty="0"/>
                        <a:t>Effector</a:t>
                      </a:r>
                    </a:p>
                  </a:txBody>
                  <a:tcPr marL="91461" marR="91461" marT="45712" marB="45712"/>
                </a:tc>
                <a:tc>
                  <a:txBody>
                    <a:bodyPr/>
                    <a:lstStyle/>
                    <a:p>
                      <a:r>
                        <a:rPr lang="en-AU" sz="1900" b="0" i="0" u="none" strike="noStrike" kern="1200" baseline="0" dirty="0">
                          <a:solidFill>
                            <a:schemeClr val="dk1"/>
                          </a:solidFill>
                          <a:latin typeface="+mn-lt"/>
                          <a:ea typeface="+mn-ea"/>
                          <a:cs typeface="+mn-cs"/>
                        </a:rPr>
                        <a:t>Smooth muscle cells within </a:t>
                      </a:r>
                      <a:r>
                        <a:rPr lang="en-GB" sz="1900" b="0" i="0" u="none" strike="noStrike" kern="1200" baseline="0" dirty="0">
                          <a:solidFill>
                            <a:schemeClr val="dk1"/>
                          </a:solidFill>
                          <a:latin typeface="+mn-lt"/>
                          <a:ea typeface="+mn-ea"/>
                          <a:cs typeface="+mn-cs"/>
                        </a:rPr>
                        <a:t>the walls of the blood vessels</a:t>
                      </a:r>
                    </a:p>
                    <a:p>
                      <a:r>
                        <a:rPr lang="en-AU" sz="1900" b="0" i="0" u="none" strike="noStrike" kern="1200" baseline="0" dirty="0">
                          <a:solidFill>
                            <a:schemeClr val="dk1"/>
                          </a:solidFill>
                          <a:latin typeface="+mn-lt"/>
                          <a:ea typeface="+mn-ea"/>
                          <a:cs typeface="+mn-cs"/>
                        </a:rPr>
                        <a:t>contract, reducing the diameter of the arterioles.</a:t>
                      </a:r>
                    </a:p>
                  </a:txBody>
                  <a:tcPr marL="91461" marR="91461" marT="45712" marB="45712"/>
                </a:tc>
                <a:extLst>
                  <a:ext uri="{0D108BD9-81ED-4DB2-BD59-A6C34878D82A}">
                    <a16:rowId xmlns:a16="http://schemas.microsoft.com/office/drawing/2014/main" val="10004"/>
                  </a:ext>
                </a:extLst>
              </a:tr>
              <a:tr h="665114">
                <a:tc>
                  <a:txBody>
                    <a:bodyPr/>
                    <a:lstStyle/>
                    <a:p>
                      <a:r>
                        <a:rPr lang="en-AU" sz="1900" dirty="0"/>
                        <a:t>Response</a:t>
                      </a:r>
                    </a:p>
                  </a:txBody>
                  <a:tcPr marL="91461" marR="91461" marT="45712" marB="45712"/>
                </a:tc>
                <a:tc>
                  <a:txBody>
                    <a:bodyPr/>
                    <a:lstStyle/>
                    <a:p>
                      <a:r>
                        <a:rPr lang="en-AU" sz="1900" b="0" i="0" u="none" strike="noStrike" kern="1200" baseline="0" dirty="0">
                          <a:solidFill>
                            <a:schemeClr val="dk1"/>
                          </a:solidFill>
                          <a:latin typeface="+mn-lt"/>
                          <a:ea typeface="+mn-ea"/>
                          <a:cs typeface="+mn-cs"/>
                        </a:rPr>
                        <a:t>Vasoconstriction – reduced </a:t>
                      </a:r>
                      <a:r>
                        <a:rPr lang="en-GB" sz="1900" b="0" i="0" u="none" strike="noStrike" kern="1200" baseline="0" dirty="0">
                          <a:solidFill>
                            <a:schemeClr val="dk1"/>
                          </a:solidFill>
                          <a:latin typeface="+mn-lt"/>
                          <a:ea typeface="+mn-ea"/>
                          <a:cs typeface="+mn-cs"/>
                        </a:rPr>
                        <a:t>blood flow in the vessels close to the surface of the </a:t>
                      </a:r>
                      <a:r>
                        <a:rPr lang="en-AU" sz="1900" b="0" i="0" u="none" strike="noStrike" kern="1200" baseline="0" dirty="0">
                          <a:solidFill>
                            <a:schemeClr val="dk1"/>
                          </a:solidFill>
                          <a:latin typeface="+mn-lt"/>
                          <a:ea typeface="+mn-ea"/>
                          <a:cs typeface="+mn-cs"/>
                        </a:rPr>
                        <a:t>skin – reduces heat loss via radiation.</a:t>
                      </a:r>
                    </a:p>
                  </a:txBody>
                  <a:tcPr marL="91461" marR="91461" marT="45712" marB="45712"/>
                </a:tc>
                <a:extLst>
                  <a:ext uri="{0D108BD9-81ED-4DB2-BD59-A6C34878D82A}">
                    <a16:rowId xmlns:a16="http://schemas.microsoft.com/office/drawing/2014/main" val="10005"/>
                  </a:ext>
                </a:extLst>
              </a:tr>
              <a:tr h="665114">
                <a:tc>
                  <a:txBody>
                    <a:bodyPr/>
                    <a:lstStyle/>
                    <a:p>
                      <a:r>
                        <a:rPr lang="en-AU" sz="1900" dirty="0"/>
                        <a:t>Negative feedback</a:t>
                      </a:r>
                    </a:p>
                  </a:txBody>
                  <a:tcPr marL="91461" marR="91461" marT="45712" marB="45712"/>
                </a:tc>
                <a:tc>
                  <a:txBody>
                    <a:bodyPr/>
                    <a:lstStyle/>
                    <a:p>
                      <a:r>
                        <a:rPr lang="en-AU" sz="1900" b="0" i="0" u="none" strike="noStrike" kern="1200" baseline="0" dirty="0">
                          <a:solidFill>
                            <a:schemeClr val="dk1"/>
                          </a:solidFill>
                          <a:latin typeface="+mn-lt"/>
                          <a:ea typeface="+mn-ea"/>
                          <a:cs typeface="+mn-cs"/>
                        </a:rPr>
                        <a:t>Internal temperature returns to normal/optimal value. The mechanism counteracted the stimulus.</a:t>
                      </a:r>
                      <a:endParaRPr lang="en-AU" sz="1900" dirty="0"/>
                    </a:p>
                  </a:txBody>
                  <a:tcPr marL="91461" marR="91461" marT="45712" marB="45712"/>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37060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FF3E-25ED-5443-AE5F-BBE5ECFCE912}"/>
              </a:ext>
            </a:extLst>
          </p:cNvPr>
          <p:cNvSpPr>
            <a:spLocks noGrp="1"/>
          </p:cNvSpPr>
          <p:nvPr>
            <p:ph type="title"/>
          </p:nvPr>
        </p:nvSpPr>
        <p:spPr/>
        <p:txBody>
          <a:bodyPr/>
          <a:lstStyle/>
          <a:p>
            <a:r>
              <a:rPr lang="en-US" dirty="0"/>
              <a:t>Negative feedback – increase body temperature</a:t>
            </a:r>
          </a:p>
        </p:txBody>
      </p:sp>
      <p:sp>
        <p:nvSpPr>
          <p:cNvPr id="3" name="Content Placeholder 2"/>
          <p:cNvSpPr>
            <a:spLocks noGrp="1"/>
          </p:cNvSpPr>
          <p:nvPr>
            <p:ph idx="1"/>
          </p:nvPr>
        </p:nvSpPr>
        <p:spPr/>
        <p:txBody>
          <a:bodyPr/>
          <a:lstStyle/>
          <a:p>
            <a:endParaRPr lang="en-AU" dirty="0"/>
          </a:p>
        </p:txBody>
      </p:sp>
      <p:grpSp>
        <p:nvGrpSpPr>
          <p:cNvPr id="5" name="Group 4"/>
          <p:cNvGrpSpPr/>
          <p:nvPr/>
        </p:nvGrpSpPr>
        <p:grpSpPr>
          <a:xfrm>
            <a:off x="1099185" y="1874517"/>
            <a:ext cx="7977082" cy="4784728"/>
            <a:chOff x="0" y="0"/>
            <a:chExt cx="9993630" cy="6460490"/>
          </a:xfrm>
        </p:grpSpPr>
        <p:sp>
          <p:nvSpPr>
            <p:cNvPr id="6" name="Text Box 2"/>
            <p:cNvSpPr txBox="1">
              <a:spLocks noChangeArrowheads="1"/>
            </p:cNvSpPr>
            <p:nvPr/>
          </p:nvSpPr>
          <p:spPr bwMode="auto">
            <a:xfrm>
              <a:off x="0" y="0"/>
              <a:ext cx="2823210" cy="26695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dirty="0">
                  <a:effectLst/>
                  <a:latin typeface="Calibri" panose="020F0502020204030204" pitchFamily="34" charset="0"/>
                  <a:ea typeface="Times New Roman" panose="02020603050405020304" pitchFamily="18" charset="0"/>
                  <a:cs typeface="Times New Roman" panose="02020603050405020304" pitchFamily="18" charset="0"/>
                </a:rPr>
                <a:t>STIMULUS</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050" b="1" dirty="0">
                  <a:effectLst/>
                  <a:latin typeface="Calibri" panose="020F0502020204030204" pitchFamily="34" charset="0"/>
                  <a:ea typeface="Times New Roman" panose="02020603050405020304" pitchFamily="18" charset="0"/>
                  <a:cs typeface="Times New Roman" panose="02020603050405020304" pitchFamily="18" charset="0"/>
                </a:rPr>
                <a:t>Change in the environment that causes system to operate. (Above or below the normal).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05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 Box 2"/>
            <p:cNvSpPr txBox="1">
              <a:spLocks noChangeArrowheads="1"/>
            </p:cNvSpPr>
            <p:nvPr/>
          </p:nvSpPr>
          <p:spPr bwMode="auto">
            <a:xfrm>
              <a:off x="3505200" y="9525"/>
              <a:ext cx="2830195" cy="27057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dirty="0">
                  <a:effectLst/>
                  <a:latin typeface="Calibri" panose="020F0502020204030204" pitchFamily="34" charset="0"/>
                  <a:ea typeface="Times New Roman" panose="02020603050405020304" pitchFamily="18" charset="0"/>
                  <a:cs typeface="Times New Roman" panose="02020603050405020304" pitchFamily="18" charset="0"/>
                </a:rPr>
                <a:t>RECEPTOR</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0">
                <a:lnSpc>
                  <a:spcPct val="115000"/>
                </a:lnSpc>
                <a:spcAft>
                  <a:spcPts val="1000"/>
                </a:spcAft>
              </a:pPr>
              <a:r>
                <a:rPr lang="en-AU" sz="1050" b="1" dirty="0">
                  <a:effectLst/>
                  <a:latin typeface="Calibri" panose="020F0502020204030204" pitchFamily="34" charset="0"/>
                  <a:ea typeface="Times New Roman" panose="02020603050405020304" pitchFamily="18" charset="0"/>
                  <a:cs typeface="Times New Roman" panose="02020603050405020304" pitchFamily="18" charset="0"/>
                </a:rPr>
                <a:t>Detects change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05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 Box 2"/>
            <p:cNvSpPr txBox="1">
              <a:spLocks noChangeArrowheads="1"/>
            </p:cNvSpPr>
            <p:nvPr/>
          </p:nvSpPr>
          <p:spPr bwMode="auto">
            <a:xfrm>
              <a:off x="7086600" y="9525"/>
              <a:ext cx="2903220" cy="27057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a:effectLst/>
                  <a:latin typeface="Calibri" panose="020F0502020204030204" pitchFamily="34" charset="0"/>
                  <a:ea typeface="Times New Roman" panose="02020603050405020304" pitchFamily="18" charset="0"/>
                  <a:cs typeface="Times New Roman" panose="02020603050405020304" pitchFamily="18" charset="0"/>
                </a:rPr>
                <a:t>MODULATOR</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050" b="1">
                  <a:effectLst/>
                  <a:latin typeface="Calibri" panose="020F0502020204030204" pitchFamily="34" charset="0"/>
                  <a:ea typeface="Times New Roman" panose="02020603050405020304" pitchFamily="18" charset="0"/>
                  <a:cs typeface="Times New Roman" panose="02020603050405020304" pitchFamily="18" charset="0"/>
                </a:rPr>
                <a:t>Control centre responsible for processing information received from receptor &amp; sending information to effector</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100" b="1">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 Box 2"/>
            <p:cNvSpPr txBox="1">
              <a:spLocks noChangeArrowheads="1"/>
            </p:cNvSpPr>
            <p:nvPr/>
          </p:nvSpPr>
          <p:spPr bwMode="auto">
            <a:xfrm>
              <a:off x="7134225" y="3886200"/>
              <a:ext cx="2859405" cy="25742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a:effectLst/>
                  <a:latin typeface="Calibri" panose="020F0502020204030204" pitchFamily="34" charset="0"/>
                  <a:ea typeface="Times New Roman" panose="02020603050405020304" pitchFamily="18" charset="0"/>
                  <a:cs typeface="Times New Roman" panose="02020603050405020304" pitchFamily="18" charset="0"/>
                </a:rPr>
                <a:t>EFFECTOR</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050" b="1">
                  <a:effectLst/>
                  <a:latin typeface="Calibri" panose="020F0502020204030204" pitchFamily="34" charset="0"/>
                  <a:ea typeface="Times New Roman" panose="02020603050405020304" pitchFamily="18" charset="0"/>
                  <a:cs typeface="Times New Roman" panose="02020603050405020304" pitchFamily="18" charset="0"/>
                </a:rPr>
                <a:t>Carries out response counteracting effect of stimulus</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100" b="1">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 Box 2"/>
            <p:cNvSpPr txBox="1">
              <a:spLocks noChangeArrowheads="1"/>
            </p:cNvSpPr>
            <p:nvPr/>
          </p:nvSpPr>
          <p:spPr bwMode="auto">
            <a:xfrm>
              <a:off x="3543300" y="3886200"/>
              <a:ext cx="2830195" cy="25742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a:effectLst/>
                  <a:latin typeface="Calibri" panose="020F0502020204030204" pitchFamily="34" charset="0"/>
                  <a:ea typeface="Times New Roman" panose="02020603050405020304" pitchFamily="18" charset="0"/>
                  <a:cs typeface="Times New Roman" panose="02020603050405020304" pitchFamily="18" charset="0"/>
                </a:rPr>
                <a:t>RESPONSE</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050" b="1">
                  <a:effectLst/>
                  <a:latin typeface="Calibri" panose="020F0502020204030204" pitchFamily="34" charset="0"/>
                  <a:ea typeface="Times New Roman" panose="02020603050405020304" pitchFamily="18" charset="0"/>
                  <a:cs typeface="Times New Roman" panose="02020603050405020304" pitchFamily="18" charset="0"/>
                </a:rPr>
                <a:t>Action and processes (mechanism) of the effector</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050" b="1">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100" b="1">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Text Box 2"/>
            <p:cNvSpPr txBox="1">
              <a:spLocks noChangeArrowheads="1"/>
            </p:cNvSpPr>
            <p:nvPr/>
          </p:nvSpPr>
          <p:spPr bwMode="auto">
            <a:xfrm>
              <a:off x="57150" y="3886200"/>
              <a:ext cx="2816225" cy="25666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a:effectLst/>
                  <a:latin typeface="Calibri" panose="020F0502020204030204" pitchFamily="34" charset="0"/>
                  <a:ea typeface="Times New Roman" panose="02020603050405020304" pitchFamily="18" charset="0"/>
                  <a:cs typeface="Times New Roman" panose="02020603050405020304" pitchFamily="18" charset="0"/>
                </a:rPr>
                <a:t>FEEDBACK</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050" b="1">
                  <a:effectLst/>
                  <a:latin typeface="Calibri" panose="020F0502020204030204" pitchFamily="34" charset="0"/>
                  <a:ea typeface="Times New Roman" panose="02020603050405020304" pitchFamily="18" charset="0"/>
                  <a:cs typeface="Times New Roman" panose="02020603050405020304" pitchFamily="18" charset="0"/>
                </a:rPr>
                <a:t>Achieved because original stimulus has been changed by the response</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050" b="1">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100" b="1">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Text Box 2"/>
            <p:cNvSpPr txBox="1">
              <a:spLocks noChangeArrowheads="1"/>
            </p:cNvSpPr>
            <p:nvPr/>
          </p:nvSpPr>
          <p:spPr bwMode="auto">
            <a:xfrm>
              <a:off x="3009900" y="2867025"/>
              <a:ext cx="3897630" cy="8191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1100" b="1">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Right Arrow 13"/>
            <p:cNvSpPr/>
            <p:nvPr/>
          </p:nvSpPr>
          <p:spPr>
            <a:xfrm>
              <a:off x="2914650" y="1047750"/>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5" name="Right Arrow 14"/>
            <p:cNvSpPr/>
            <p:nvPr/>
          </p:nvSpPr>
          <p:spPr>
            <a:xfrm>
              <a:off x="6410325" y="1123950"/>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6" name="Right Arrow 15"/>
            <p:cNvSpPr/>
            <p:nvPr/>
          </p:nvSpPr>
          <p:spPr>
            <a:xfrm rot="5400000">
              <a:off x="8401050" y="3152775"/>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7" name="Right Arrow 16"/>
            <p:cNvSpPr/>
            <p:nvPr/>
          </p:nvSpPr>
          <p:spPr>
            <a:xfrm rot="10800000">
              <a:off x="6505575" y="5067300"/>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8" name="Right Arrow 17"/>
            <p:cNvSpPr/>
            <p:nvPr/>
          </p:nvSpPr>
          <p:spPr>
            <a:xfrm rot="10800000">
              <a:off x="2905125" y="5076825"/>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9" name="Right Arrow 18"/>
            <p:cNvSpPr/>
            <p:nvPr/>
          </p:nvSpPr>
          <p:spPr>
            <a:xfrm rot="16200000">
              <a:off x="1038225" y="3171825"/>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Tree>
    <p:extLst>
      <p:ext uri="{BB962C8B-B14F-4D97-AF65-F5344CB8AC3E}">
        <p14:creationId xmlns:p14="http://schemas.microsoft.com/office/powerpoint/2010/main" val="4146576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209800" y="609600"/>
            <a:ext cx="7772400" cy="685800"/>
          </a:xfrm>
        </p:spPr>
        <p:txBody>
          <a:bodyPr/>
          <a:lstStyle/>
          <a:p>
            <a:pPr eaLnBrk="1" hangingPunct="1">
              <a:defRPr/>
            </a:pPr>
            <a:r>
              <a:rPr lang="en-US" altLang="en-US" sz="4000"/>
              <a:t>Temperature </a:t>
            </a:r>
            <a:r>
              <a:rPr lang="en-US" altLang="en-US" sz="4000">
                <a:effectLst>
                  <a:outerShdw blurRad="38100" dist="38100" dir="2700000" algn="tl">
                    <a:srgbClr val="FFFFFF"/>
                  </a:outerShdw>
                </a:effectLst>
              </a:rPr>
              <a:t>Acclimatization</a:t>
            </a:r>
          </a:p>
        </p:txBody>
      </p:sp>
      <p:sp>
        <p:nvSpPr>
          <p:cNvPr id="14339" name="Rectangle 3"/>
          <p:cNvSpPr>
            <a:spLocks noGrp="1" noChangeArrowheads="1"/>
          </p:cNvSpPr>
          <p:nvPr>
            <p:ph type="body" idx="1"/>
          </p:nvPr>
        </p:nvSpPr>
        <p:spPr>
          <a:xfrm>
            <a:off x="1166647" y="1447800"/>
            <a:ext cx="10510345" cy="5105400"/>
          </a:xfrm>
        </p:spPr>
        <p:txBody>
          <a:bodyPr>
            <a:normAutofit/>
          </a:bodyPr>
          <a:lstStyle/>
          <a:p>
            <a:pPr eaLnBrk="1" hangingPunct="1">
              <a:lnSpc>
                <a:spcPct val="90000"/>
              </a:lnSpc>
            </a:pPr>
            <a:r>
              <a:rPr lang="en-US" altLang="en-US" sz="2200" dirty="0"/>
              <a:t>Molecular mechanisms</a:t>
            </a:r>
          </a:p>
          <a:p>
            <a:pPr lvl="1" eaLnBrk="1" hangingPunct="1">
              <a:lnSpc>
                <a:spcPct val="90000"/>
              </a:lnSpc>
            </a:pPr>
            <a:r>
              <a:rPr lang="en-US" altLang="en-US" sz="2200" dirty="0"/>
              <a:t>Make more enzymes </a:t>
            </a:r>
            <a:r>
              <a:rPr lang="en-US" altLang="en-US" sz="2200" i="1" dirty="0"/>
              <a:t>(Why?)</a:t>
            </a:r>
          </a:p>
          <a:p>
            <a:pPr lvl="1" eaLnBrk="1" hangingPunct="1">
              <a:lnSpc>
                <a:spcPct val="90000"/>
              </a:lnSpc>
            </a:pPr>
            <a:r>
              <a:rPr lang="en-US" altLang="en-US" sz="2200" dirty="0"/>
              <a:t>Produce enzyme variants </a:t>
            </a:r>
            <a:r>
              <a:rPr lang="en-US" altLang="en-US" sz="2200" i="1" dirty="0"/>
              <a:t>(Explain)</a:t>
            </a:r>
          </a:p>
          <a:p>
            <a:pPr lvl="1" eaLnBrk="1" hangingPunct="1">
              <a:lnSpc>
                <a:spcPct val="90000"/>
              </a:lnSpc>
            </a:pPr>
            <a:r>
              <a:rPr lang="en-US" altLang="en-US" sz="2200" dirty="0"/>
              <a:t>Alter cell membrane components </a:t>
            </a:r>
            <a:r>
              <a:rPr lang="en-US" altLang="en-US" sz="2200" i="1" dirty="0"/>
              <a:t>(How?)</a:t>
            </a:r>
          </a:p>
          <a:p>
            <a:pPr lvl="1" eaLnBrk="1" hangingPunct="1">
              <a:lnSpc>
                <a:spcPct val="90000"/>
              </a:lnSpc>
            </a:pPr>
            <a:r>
              <a:rPr lang="en-US" altLang="en-US" sz="2200" dirty="0"/>
              <a:t>Produce cryoprotectants (</a:t>
            </a:r>
            <a:r>
              <a:rPr lang="ja-JP" altLang="en-US" sz="2200"/>
              <a:t>“</a:t>
            </a:r>
            <a:r>
              <a:rPr lang="en-US" altLang="ja-JP" sz="2200" dirty="0"/>
              <a:t>freeze tolerance</a:t>
            </a:r>
            <a:r>
              <a:rPr lang="ja-JP" altLang="en-US" sz="2200"/>
              <a:t>”</a:t>
            </a:r>
            <a:r>
              <a:rPr lang="en-US" altLang="ja-JP" sz="2200" dirty="0"/>
              <a:t>)</a:t>
            </a:r>
          </a:p>
          <a:p>
            <a:pPr lvl="1" eaLnBrk="1" hangingPunct="1">
              <a:lnSpc>
                <a:spcPct val="90000"/>
              </a:lnSpc>
            </a:pPr>
            <a:r>
              <a:rPr lang="en-US" altLang="en-US" sz="2200" dirty="0"/>
              <a:t>Produce stress-induced proteins</a:t>
            </a:r>
          </a:p>
          <a:p>
            <a:pPr eaLnBrk="1" hangingPunct="1">
              <a:lnSpc>
                <a:spcPct val="90000"/>
              </a:lnSpc>
            </a:pPr>
            <a:r>
              <a:rPr lang="en-US" altLang="en-US" sz="2200" dirty="0"/>
              <a:t>Behavioral mechanisms</a:t>
            </a:r>
          </a:p>
          <a:p>
            <a:pPr lvl="1" eaLnBrk="1" hangingPunct="1">
              <a:lnSpc>
                <a:spcPct val="90000"/>
              </a:lnSpc>
            </a:pPr>
            <a:r>
              <a:rPr lang="en-US" altLang="en-US" sz="2200" dirty="0"/>
              <a:t>Torpor</a:t>
            </a:r>
          </a:p>
          <a:p>
            <a:pPr lvl="2" eaLnBrk="1" hangingPunct="1">
              <a:lnSpc>
                <a:spcPct val="90000"/>
              </a:lnSpc>
            </a:pPr>
            <a:r>
              <a:rPr lang="en-US" altLang="en-US" sz="2200" dirty="0"/>
              <a:t>Hibernation (winter torpor)</a:t>
            </a:r>
          </a:p>
          <a:p>
            <a:pPr lvl="2" eaLnBrk="1" hangingPunct="1">
              <a:lnSpc>
                <a:spcPct val="90000"/>
              </a:lnSpc>
            </a:pPr>
            <a:r>
              <a:rPr lang="en-US" altLang="en-US" sz="2200" dirty="0"/>
              <a:t>Estivation (summer torpor)</a:t>
            </a:r>
          </a:p>
          <a:p>
            <a:pPr lvl="2" eaLnBrk="1" hangingPunct="1">
              <a:lnSpc>
                <a:spcPct val="90000"/>
              </a:lnSpc>
            </a:pPr>
            <a:r>
              <a:rPr lang="en-US" altLang="en-US" sz="2200" dirty="0"/>
              <a:t>Diurnal (daily, often nocturnal) torpor</a:t>
            </a:r>
          </a:p>
        </p:txBody>
      </p:sp>
    </p:spTree>
    <p:extLst>
      <p:ext uri="{BB962C8B-B14F-4D97-AF65-F5344CB8AC3E}">
        <p14:creationId xmlns:p14="http://schemas.microsoft.com/office/powerpoint/2010/main" val="3777168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F4F17-115A-344F-B149-1B3038E6307E}"/>
              </a:ext>
            </a:extLst>
          </p:cNvPr>
          <p:cNvSpPr>
            <a:spLocks noGrp="1"/>
          </p:cNvSpPr>
          <p:nvPr>
            <p:ph type="title"/>
          </p:nvPr>
        </p:nvSpPr>
        <p:spPr>
          <a:xfrm>
            <a:off x="936791" y="3176833"/>
            <a:ext cx="10318418" cy="2581538"/>
          </a:xfrm>
        </p:spPr>
        <p:txBody>
          <a:bodyPr vert="horz" lIns="91440" tIns="45720" rIns="91440" bIns="45720" rtlCol="0" anchor="ctr">
            <a:normAutofit/>
          </a:bodyPr>
          <a:lstStyle/>
          <a:p>
            <a:pPr algn="ctr"/>
            <a:r>
              <a:rPr lang="en-US" sz="4000" spc="800" dirty="0"/>
              <a:t>Aquatic organisms</a:t>
            </a:r>
          </a:p>
        </p:txBody>
      </p:sp>
      <p:sp>
        <p:nvSpPr>
          <p:cNvPr id="6163" name="Content Placeholder 6157">
            <a:extLst>
              <a:ext uri="{FF2B5EF4-FFF2-40B4-BE49-F238E27FC236}">
                <a16:creationId xmlns:a16="http://schemas.microsoft.com/office/drawing/2014/main" id="{3AE77638-57C3-4F75-8D93-0741F9FA3550}"/>
              </a:ext>
            </a:extLst>
          </p:cNvPr>
          <p:cNvSpPr>
            <a:spLocks noGrp="1"/>
          </p:cNvSpPr>
          <p:nvPr>
            <p:ph idx="1"/>
          </p:nvPr>
        </p:nvSpPr>
        <p:spPr>
          <a:xfrm>
            <a:off x="802283" y="5057597"/>
            <a:ext cx="10870896" cy="599373"/>
          </a:xfrm>
        </p:spPr>
        <p:txBody>
          <a:bodyPr vert="horz" lIns="91440" tIns="45720" rIns="91440" bIns="45720" rtlCol="0" anchor="t">
            <a:noAutofit/>
          </a:bodyPr>
          <a:lstStyle/>
          <a:p>
            <a:pPr marL="0" indent="0" algn="ctr">
              <a:lnSpc>
                <a:spcPct val="100000"/>
              </a:lnSpc>
              <a:buNone/>
            </a:pPr>
            <a:r>
              <a:rPr lang="en-US" sz="3600" b="1" cap="all" spc="400" dirty="0">
                <a:solidFill>
                  <a:schemeClr val="bg2"/>
                </a:solidFill>
              </a:rPr>
              <a:t>How do aquatic organisms lose heat to their environment?</a:t>
            </a:r>
          </a:p>
        </p:txBody>
      </p:sp>
      <p:pic>
        <p:nvPicPr>
          <p:cNvPr id="6154" name="Picture 10" descr="41 Strange on Twitter | Marine iguana, Iguana, Cute reptiles">
            <a:extLst>
              <a:ext uri="{FF2B5EF4-FFF2-40B4-BE49-F238E27FC236}">
                <a16:creationId xmlns:a16="http://schemas.microsoft.com/office/drawing/2014/main" id="{91F8510F-1F98-E24D-8383-7159712476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43" r="12552" b="5"/>
          <a:stretch/>
        </p:blipFill>
        <p:spPr bwMode="auto">
          <a:xfrm>
            <a:off x="-1" y="-4"/>
            <a:ext cx="3104941" cy="282849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King Penguin | Facts, pictures &amp;amp; more about King Penguin">
            <a:extLst>
              <a:ext uri="{FF2B5EF4-FFF2-40B4-BE49-F238E27FC236}">
                <a16:creationId xmlns:a16="http://schemas.microsoft.com/office/drawing/2014/main" id="{3EEA1CC1-9946-DB45-AE21-F867B5D0413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966" r="9449" b="-4"/>
          <a:stretch/>
        </p:blipFill>
        <p:spPr bwMode="auto">
          <a:xfrm>
            <a:off x="3069878" y="1"/>
            <a:ext cx="3044649" cy="282849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Let&amp;#39;s learn about whales and dolphins | Science News for Students">
            <a:extLst>
              <a:ext uri="{FF2B5EF4-FFF2-40B4-BE49-F238E27FC236}">
                <a16:creationId xmlns:a16="http://schemas.microsoft.com/office/drawing/2014/main" id="{4693FD91-110B-F14C-B196-87A23DC8E51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227" r="15926"/>
          <a:stretch/>
        </p:blipFill>
        <p:spPr bwMode="auto">
          <a:xfrm>
            <a:off x="9132382" y="10"/>
            <a:ext cx="3059616" cy="282848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ecret Seals Tour - Sea Dragon Lodge">
            <a:extLst>
              <a:ext uri="{FF2B5EF4-FFF2-40B4-BE49-F238E27FC236}">
                <a16:creationId xmlns:a16="http://schemas.microsoft.com/office/drawing/2014/main" id="{BC1C027F-102B-314C-8902-46DB88F8736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6094" r="-4" b="19908"/>
          <a:stretch/>
        </p:blipFill>
        <p:spPr bwMode="auto">
          <a:xfrm>
            <a:off x="6087734" y="4"/>
            <a:ext cx="3058046" cy="2828491"/>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6157">
            <a:extLst>
              <a:ext uri="{FF2B5EF4-FFF2-40B4-BE49-F238E27FC236}">
                <a16:creationId xmlns:a16="http://schemas.microsoft.com/office/drawing/2014/main" id="{8CDBCBBF-93FB-A943-823F-BEE1F65701E5}"/>
              </a:ext>
            </a:extLst>
          </p:cNvPr>
          <p:cNvSpPr txBox="1">
            <a:spLocks/>
          </p:cNvSpPr>
          <p:nvPr/>
        </p:nvSpPr>
        <p:spPr>
          <a:xfrm>
            <a:off x="954683" y="5209997"/>
            <a:ext cx="10870896" cy="599373"/>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marR="0" lvl="0" indent="0" algn="ctr" defTabSz="914400" rtl="0" eaLnBrk="1" fontAlgn="auto" latinLnBrk="0" hangingPunct="1">
              <a:lnSpc>
                <a:spcPct val="100000"/>
              </a:lnSpc>
              <a:spcBef>
                <a:spcPts val="700"/>
              </a:spcBef>
              <a:spcAft>
                <a:spcPts val="0"/>
              </a:spcAft>
              <a:buClr>
                <a:srgbClr val="505046"/>
              </a:buClr>
              <a:buSzTx/>
              <a:buFont typeface="Arial" panose="020B0604020202020204" pitchFamily="34" charset="0"/>
              <a:buNone/>
              <a:tabLst/>
              <a:defRPr/>
            </a:pPr>
            <a:r>
              <a:rPr kumimoji="0" lang="en-US" sz="3600" b="1" i="0" u="none" strike="noStrike" kern="1200" cap="all" spc="400" normalizeH="0" baseline="0" noProof="0" dirty="0">
                <a:ln>
                  <a:noFill/>
                </a:ln>
                <a:solidFill>
                  <a:srgbClr val="E84C22"/>
                </a:solidFill>
                <a:effectLst/>
                <a:uLnTx/>
                <a:uFillTx/>
                <a:latin typeface="Gill Sans MT" panose="020B0502020104020203"/>
                <a:ea typeface="+mn-ea"/>
                <a:cs typeface="+mn-cs"/>
              </a:rPr>
              <a:t>How do aquatic organisms lose heat to their environment?</a:t>
            </a:r>
          </a:p>
        </p:txBody>
      </p:sp>
    </p:spTree>
    <p:extLst>
      <p:ext uri="{BB962C8B-B14F-4D97-AF65-F5344CB8AC3E}">
        <p14:creationId xmlns:p14="http://schemas.microsoft.com/office/powerpoint/2010/main" val="578281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Activities</a:t>
            </a:r>
          </a:p>
        </p:txBody>
      </p:sp>
      <p:sp>
        <p:nvSpPr>
          <p:cNvPr id="3" name="Content Placeholder 2"/>
          <p:cNvSpPr>
            <a:spLocks noGrp="1"/>
          </p:cNvSpPr>
          <p:nvPr>
            <p:ph idx="1"/>
          </p:nvPr>
        </p:nvSpPr>
        <p:spPr/>
        <p:txBody>
          <a:bodyPr>
            <a:normAutofit/>
          </a:bodyPr>
          <a:lstStyle/>
          <a:p>
            <a:r>
              <a:rPr lang="en-AU" sz="2200" dirty="0"/>
              <a:t>Biology WA Units 3 &amp; 4</a:t>
            </a:r>
          </a:p>
          <a:p>
            <a:pPr lvl="1"/>
            <a:r>
              <a:rPr lang="en-AU" sz="2200" dirty="0"/>
              <a:t>Set 10.4 </a:t>
            </a:r>
            <a:r>
              <a:rPr lang="en-AU" sz="2200" dirty="0" err="1"/>
              <a:t>pg</a:t>
            </a:r>
            <a:r>
              <a:rPr lang="en-AU" sz="2200" dirty="0"/>
              <a:t> 351 Q 1 – 4</a:t>
            </a:r>
          </a:p>
          <a:p>
            <a:r>
              <a:rPr lang="en-AU" sz="2200" dirty="0" err="1"/>
              <a:t>Biozones</a:t>
            </a:r>
            <a:endParaRPr lang="en-AU" sz="2200" dirty="0"/>
          </a:p>
          <a:p>
            <a:pPr lvl="1"/>
            <a:r>
              <a:rPr lang="en-AU" sz="2200" dirty="0"/>
              <a:t>67 Thermoregulation in Mammals</a:t>
            </a:r>
          </a:p>
          <a:p>
            <a:pPr marL="457200" lvl="1" indent="0">
              <a:buNone/>
            </a:pPr>
            <a:endParaRPr lang="en-AU" sz="2200" dirty="0"/>
          </a:p>
        </p:txBody>
      </p:sp>
    </p:spTree>
    <p:extLst>
      <p:ext uri="{BB962C8B-B14F-4D97-AF65-F5344CB8AC3E}">
        <p14:creationId xmlns:p14="http://schemas.microsoft.com/office/powerpoint/2010/main" val="1186894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Syllabus links</a:t>
            </a:r>
          </a:p>
        </p:txBody>
      </p:sp>
      <p:sp>
        <p:nvSpPr>
          <p:cNvPr id="3" name="Content Placeholder 2"/>
          <p:cNvSpPr>
            <a:spLocks noGrp="1"/>
          </p:cNvSpPr>
          <p:nvPr>
            <p:ph idx="1"/>
          </p:nvPr>
        </p:nvSpPr>
        <p:spPr>
          <a:xfrm>
            <a:off x="1251678" y="1625601"/>
            <a:ext cx="10178322" cy="3593591"/>
          </a:xfrm>
        </p:spPr>
        <p:txBody>
          <a:bodyPr>
            <a:normAutofit/>
          </a:bodyPr>
          <a:lstStyle/>
          <a:p>
            <a:pPr lvl="0"/>
            <a:r>
              <a:rPr lang="en-AU" dirty="0"/>
              <a:t>Homeostasis is the process by which the </a:t>
            </a:r>
            <a:r>
              <a:rPr lang="en-AU" dirty="0">
                <a:solidFill>
                  <a:srgbClr val="FF0000"/>
                </a:solidFill>
              </a:rPr>
              <a:t>body maintains a relatively constant internal environment</a:t>
            </a:r>
            <a:r>
              <a:rPr lang="en-AU" dirty="0"/>
              <a:t>; it involves a </a:t>
            </a:r>
            <a:r>
              <a:rPr lang="en-AU" dirty="0">
                <a:solidFill>
                  <a:srgbClr val="FF0000"/>
                </a:solidFill>
              </a:rPr>
              <a:t>stimulus-response model </a:t>
            </a:r>
            <a:r>
              <a:rPr lang="en-AU" dirty="0"/>
              <a:t>in which </a:t>
            </a:r>
            <a:r>
              <a:rPr lang="en-AU" dirty="0">
                <a:solidFill>
                  <a:srgbClr val="FF0000"/>
                </a:solidFill>
              </a:rPr>
              <a:t>change in </a:t>
            </a:r>
            <a:r>
              <a:rPr lang="en-AU" dirty="0"/>
              <a:t>external or internal </a:t>
            </a:r>
            <a:r>
              <a:rPr lang="en-AU" dirty="0">
                <a:solidFill>
                  <a:srgbClr val="FF0000"/>
                </a:solidFill>
              </a:rPr>
              <a:t>environmental conditions </a:t>
            </a:r>
            <a:r>
              <a:rPr lang="en-AU" dirty="0"/>
              <a:t>is </a:t>
            </a:r>
            <a:r>
              <a:rPr lang="en-AU" dirty="0">
                <a:solidFill>
                  <a:srgbClr val="FF0000"/>
                </a:solidFill>
              </a:rPr>
              <a:t>detected</a:t>
            </a:r>
            <a:r>
              <a:rPr lang="en-AU" dirty="0"/>
              <a:t> and appropriate </a:t>
            </a:r>
            <a:r>
              <a:rPr lang="en-AU" dirty="0">
                <a:solidFill>
                  <a:srgbClr val="FF0000"/>
                </a:solidFill>
              </a:rPr>
              <a:t>responses</a:t>
            </a:r>
            <a:r>
              <a:rPr lang="en-AU" dirty="0"/>
              <a:t> occur via </a:t>
            </a:r>
            <a:r>
              <a:rPr lang="en-AU" dirty="0">
                <a:solidFill>
                  <a:srgbClr val="FF0000"/>
                </a:solidFill>
              </a:rPr>
              <a:t>negative feedback</a:t>
            </a:r>
          </a:p>
          <a:p>
            <a:pPr marL="0" indent="0">
              <a:buNone/>
            </a:pPr>
            <a:r>
              <a:rPr lang="en-AU" dirty="0"/>
              <a:t> </a:t>
            </a:r>
          </a:p>
          <a:p>
            <a:pPr lvl="0"/>
            <a:r>
              <a:rPr lang="en-AU" dirty="0"/>
              <a:t>Changes in an organism’s metabolic activity, in addition to structural features and changes in physiological processes and behaviour, enable the organism to maintain its internal environment within tolerance limits (temperature, nitrogenous waste, water, salts, and gases)</a:t>
            </a:r>
          </a:p>
          <a:p>
            <a:endParaRPr lang="en-AU" dirty="0"/>
          </a:p>
        </p:txBody>
      </p:sp>
    </p:spTree>
    <p:extLst>
      <p:ext uri="{BB962C8B-B14F-4D97-AF65-F5344CB8AC3E}">
        <p14:creationId xmlns:p14="http://schemas.microsoft.com/office/powerpoint/2010/main" val="232941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9" y="645107"/>
            <a:ext cx="3384329" cy="5408839"/>
          </a:xfrm>
        </p:spPr>
        <p:txBody>
          <a:bodyPr anchor="ctr">
            <a:normAutofit/>
          </a:bodyPr>
          <a:lstStyle/>
          <a:p>
            <a:r>
              <a:rPr lang="en-AU" sz="4000" dirty="0"/>
              <a:t>Key terminology</a:t>
            </a:r>
          </a:p>
        </p:txBody>
      </p:sp>
      <p:graphicFrame>
        <p:nvGraphicFramePr>
          <p:cNvPr id="5" name="Content Placeholder 4"/>
          <p:cNvGraphicFramePr>
            <a:graphicFrameLocks noGrp="1"/>
          </p:cNvGraphicFramePr>
          <p:nvPr>
            <p:ph idx="1"/>
          </p:nvPr>
        </p:nvGraphicFramePr>
        <p:xfrm>
          <a:off x="4928096" y="543447"/>
          <a:ext cx="6893303" cy="5864410"/>
        </p:xfrm>
        <a:graphic>
          <a:graphicData uri="http://schemas.openxmlformats.org/drawingml/2006/table">
            <a:tbl>
              <a:tblPr firstRow="1" bandRow="1">
                <a:tableStyleId>{5C22544A-7EE6-4342-B048-85BDC9FD1C3A}</a:tableStyleId>
              </a:tblPr>
              <a:tblGrid>
                <a:gridCol w="1944798">
                  <a:extLst>
                    <a:ext uri="{9D8B030D-6E8A-4147-A177-3AD203B41FA5}">
                      <a16:colId xmlns:a16="http://schemas.microsoft.com/office/drawing/2014/main" val="2422910842"/>
                    </a:ext>
                  </a:extLst>
                </a:gridCol>
                <a:gridCol w="4948505">
                  <a:extLst>
                    <a:ext uri="{9D8B030D-6E8A-4147-A177-3AD203B41FA5}">
                      <a16:colId xmlns:a16="http://schemas.microsoft.com/office/drawing/2014/main" val="1782734378"/>
                    </a:ext>
                  </a:extLst>
                </a:gridCol>
              </a:tblGrid>
              <a:tr h="318202">
                <a:tc>
                  <a:txBody>
                    <a:bodyPr/>
                    <a:lstStyle/>
                    <a:p>
                      <a:r>
                        <a:rPr lang="en-AU" sz="1400" dirty="0"/>
                        <a:t>Term </a:t>
                      </a:r>
                    </a:p>
                  </a:txBody>
                  <a:tcPr marL="72318" marR="72318" marT="36159" marB="36159"/>
                </a:tc>
                <a:tc>
                  <a:txBody>
                    <a:bodyPr/>
                    <a:lstStyle/>
                    <a:p>
                      <a:r>
                        <a:rPr lang="en-AU" sz="1400"/>
                        <a:t>Definition</a:t>
                      </a:r>
                    </a:p>
                  </a:txBody>
                  <a:tcPr marL="72318" marR="72318" marT="36159" marB="36159"/>
                </a:tc>
                <a:extLst>
                  <a:ext uri="{0D108BD9-81ED-4DB2-BD59-A6C34878D82A}">
                    <a16:rowId xmlns:a16="http://schemas.microsoft.com/office/drawing/2014/main" val="2074500739"/>
                  </a:ext>
                </a:extLst>
              </a:tr>
              <a:tr h="3182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Negative Feedback</a:t>
                      </a:r>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1610951125"/>
                  </a:ext>
                </a:extLst>
              </a:tr>
              <a:tr h="318202">
                <a:tc>
                  <a:txBody>
                    <a:bodyPr/>
                    <a:lstStyle/>
                    <a:p>
                      <a:r>
                        <a:rPr lang="en-AU" dirty="0"/>
                        <a:t>Thermoregulation</a:t>
                      </a:r>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970345106"/>
                  </a:ext>
                </a:extLst>
              </a:tr>
              <a:tr h="318202">
                <a:tc>
                  <a:txBody>
                    <a:bodyPr/>
                    <a:lstStyle/>
                    <a:p>
                      <a:r>
                        <a:rPr lang="en-AU" dirty="0"/>
                        <a:t>Adaptations</a:t>
                      </a:r>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3844353656"/>
                  </a:ext>
                </a:extLst>
              </a:tr>
              <a:tr h="318202">
                <a:tc>
                  <a:txBody>
                    <a:bodyPr/>
                    <a:lstStyle/>
                    <a:p>
                      <a:r>
                        <a:rPr lang="en-AU" dirty="0"/>
                        <a:t>Endotherm</a:t>
                      </a:r>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481097144"/>
                  </a:ext>
                </a:extLst>
              </a:tr>
              <a:tr h="318202">
                <a:tc>
                  <a:txBody>
                    <a:bodyPr/>
                    <a:lstStyle/>
                    <a:p>
                      <a:r>
                        <a:rPr lang="en-AU" dirty="0"/>
                        <a:t>Ectotherms</a:t>
                      </a:r>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3666363677"/>
                  </a:ext>
                </a:extLst>
              </a:tr>
              <a:tr h="318202">
                <a:tc>
                  <a:txBody>
                    <a:bodyPr/>
                    <a:lstStyle/>
                    <a:p>
                      <a:r>
                        <a:rPr lang="en-AU" dirty="0"/>
                        <a:t>Heat Transfer</a:t>
                      </a:r>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3863159633"/>
                  </a:ext>
                </a:extLst>
              </a:tr>
              <a:tr h="318202">
                <a:tc>
                  <a:txBody>
                    <a:bodyPr/>
                    <a:lstStyle/>
                    <a:p>
                      <a:r>
                        <a:rPr lang="en-AU" dirty="0"/>
                        <a:t>Conduction</a:t>
                      </a:r>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313898445"/>
                  </a:ext>
                </a:extLst>
              </a:tr>
              <a:tr h="318202">
                <a:tc>
                  <a:txBody>
                    <a:bodyPr/>
                    <a:lstStyle/>
                    <a:p>
                      <a:r>
                        <a:rPr lang="en-AU" dirty="0"/>
                        <a:t>Convection</a:t>
                      </a:r>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804847413"/>
                  </a:ext>
                </a:extLst>
              </a:tr>
              <a:tr h="318202">
                <a:tc>
                  <a:txBody>
                    <a:bodyPr/>
                    <a:lstStyle/>
                    <a:p>
                      <a:r>
                        <a:rPr lang="en-AU" dirty="0"/>
                        <a:t>Evaporation</a:t>
                      </a:r>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1341867280"/>
                  </a:ext>
                </a:extLst>
              </a:tr>
              <a:tr h="318202">
                <a:tc>
                  <a:txBody>
                    <a:bodyPr/>
                    <a:lstStyle/>
                    <a:p>
                      <a:r>
                        <a:rPr lang="en-AU" sz="1800" dirty="0"/>
                        <a:t>Radiation</a:t>
                      </a:r>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1099138595"/>
                  </a:ext>
                </a:extLst>
              </a:tr>
              <a:tr h="318202">
                <a:tc>
                  <a:txBody>
                    <a:bodyPr/>
                    <a:lstStyle/>
                    <a:p>
                      <a:endParaRPr lang="en-AU" dirty="0"/>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1288464466"/>
                  </a:ext>
                </a:extLst>
              </a:tr>
              <a:tr h="318202">
                <a:tc>
                  <a:txBody>
                    <a:bodyPr/>
                    <a:lstStyle/>
                    <a:p>
                      <a:endParaRPr lang="en-AU"/>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2132786340"/>
                  </a:ext>
                </a:extLst>
              </a:tr>
              <a:tr h="318202">
                <a:tc>
                  <a:txBody>
                    <a:bodyPr/>
                    <a:lstStyle/>
                    <a:p>
                      <a:endParaRPr lang="en-AU"/>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2332656413"/>
                  </a:ext>
                </a:extLst>
              </a:tr>
              <a:tr h="318202">
                <a:tc>
                  <a:txBody>
                    <a:bodyPr/>
                    <a:lstStyle/>
                    <a:p>
                      <a:endParaRPr lang="en-AU"/>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2968151521"/>
                  </a:ext>
                </a:extLst>
              </a:tr>
              <a:tr h="318202">
                <a:tc>
                  <a:txBody>
                    <a:bodyPr/>
                    <a:lstStyle/>
                    <a:p>
                      <a:endParaRPr lang="en-AU"/>
                    </a:p>
                  </a:txBody>
                  <a:tcPr marL="72318" marR="72318" marT="36159" marB="36159"/>
                </a:tc>
                <a:tc>
                  <a:txBody>
                    <a:bodyPr/>
                    <a:lstStyle/>
                    <a:p>
                      <a:endParaRPr lang="en-AU" sz="1400" dirty="0"/>
                    </a:p>
                  </a:txBody>
                  <a:tcPr marL="72318" marR="72318" marT="36159" marB="36159"/>
                </a:tc>
                <a:extLst>
                  <a:ext uri="{0D108BD9-81ED-4DB2-BD59-A6C34878D82A}">
                    <a16:rowId xmlns:a16="http://schemas.microsoft.com/office/drawing/2014/main" val="2974508551"/>
                  </a:ext>
                </a:extLst>
              </a:tr>
              <a:tr h="318202">
                <a:tc>
                  <a:txBody>
                    <a:bodyPr/>
                    <a:lstStyle/>
                    <a:p>
                      <a:endParaRPr lang="en-AU" dirty="0"/>
                    </a:p>
                  </a:txBody>
                  <a:tcPr marL="72318" marR="72318" marT="36159" marB="36159"/>
                </a:tc>
                <a:tc>
                  <a:txBody>
                    <a:bodyPr/>
                    <a:lstStyle/>
                    <a:p>
                      <a:endParaRPr lang="en-AU" sz="1400" dirty="0"/>
                    </a:p>
                  </a:txBody>
                  <a:tcPr marL="72318" marR="72318" marT="36159" marB="36159"/>
                </a:tc>
                <a:extLst>
                  <a:ext uri="{0D108BD9-81ED-4DB2-BD59-A6C34878D82A}">
                    <a16:rowId xmlns:a16="http://schemas.microsoft.com/office/drawing/2014/main" val="3465870470"/>
                  </a:ext>
                </a:extLst>
              </a:tr>
            </a:tbl>
          </a:graphicData>
        </a:graphic>
      </p:graphicFrame>
    </p:spTree>
    <p:extLst>
      <p:ext uri="{BB962C8B-B14F-4D97-AF65-F5344CB8AC3E}">
        <p14:creationId xmlns:p14="http://schemas.microsoft.com/office/powerpoint/2010/main" val="4066720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98179" y="228600"/>
            <a:ext cx="8707821" cy="1143000"/>
          </a:xfrm>
        </p:spPr>
        <p:txBody>
          <a:bodyPr>
            <a:normAutofit fontScale="90000"/>
          </a:bodyPr>
          <a:lstStyle/>
          <a:p>
            <a:pPr eaLnBrk="1" hangingPunct="1"/>
            <a:r>
              <a:rPr lang="en-US" altLang="en-US" dirty="0"/>
              <a:t>Integumentary System in Thermoregulation</a:t>
            </a:r>
          </a:p>
        </p:txBody>
      </p:sp>
      <p:pic>
        <p:nvPicPr>
          <p:cNvPr id="12291" name="Picture 3" descr="44-06-SkinThermoregOrgan-L"/>
          <p:cNvPicPr>
            <a:picLocks noChangeAspect="1" noChangeArrowheads="1"/>
          </p:cNvPicPr>
          <p:nvPr/>
        </p:nvPicPr>
        <p:blipFill>
          <a:blip r:embed="rId2">
            <a:extLst>
              <a:ext uri="{28A0092B-C50C-407E-A947-70E740481C1C}">
                <a14:useLocalDpi xmlns:a14="http://schemas.microsoft.com/office/drawing/2010/main" val="0"/>
              </a:ext>
            </a:extLst>
          </a:blip>
          <a:srcRect b="2856"/>
          <a:stretch>
            <a:fillRect/>
          </a:stretch>
        </p:blipFill>
        <p:spPr bwMode="auto">
          <a:xfrm>
            <a:off x="7188012" y="1481138"/>
            <a:ext cx="42132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4"/>
          <p:cNvSpPr txBox="1">
            <a:spLocks noChangeArrowheads="1"/>
          </p:cNvSpPr>
          <p:nvPr/>
        </p:nvSpPr>
        <p:spPr bwMode="auto">
          <a:xfrm>
            <a:off x="1524000" y="2133600"/>
            <a:ext cx="5181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Organs of thermoregulation in the skin:</a:t>
            </a:r>
          </a:p>
          <a:p>
            <a:pPr marL="457200" marR="0" lvl="1" indent="0" algn="l" defTabSz="457200" rtl="0" eaLnBrk="1" fontAlgn="auto" latinLnBrk="0" hangingPunct="1">
              <a:lnSpc>
                <a:spcPct val="100000"/>
              </a:lnSpc>
              <a:spcBef>
                <a:spcPct val="0"/>
              </a:spcBef>
              <a:spcAft>
                <a:spcPts val="0"/>
              </a:spcAft>
              <a:buClrTx/>
              <a:buSzTx/>
              <a:buFontTx/>
              <a:buChar char="•"/>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sweat glands</a:t>
            </a:r>
          </a:p>
          <a:p>
            <a:pPr marL="457200" marR="0" lvl="1" indent="0" algn="l" defTabSz="457200" rtl="0" eaLnBrk="1" fontAlgn="auto" latinLnBrk="0" hangingPunct="1">
              <a:lnSpc>
                <a:spcPct val="100000"/>
              </a:lnSpc>
              <a:spcBef>
                <a:spcPct val="0"/>
              </a:spcBef>
              <a:spcAft>
                <a:spcPts val="0"/>
              </a:spcAft>
              <a:buClrTx/>
              <a:buSzTx/>
              <a:buFontTx/>
              <a:buChar char="•"/>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arrector pili muscle</a:t>
            </a:r>
          </a:p>
          <a:p>
            <a:pPr marL="457200" marR="0" lvl="1" indent="0" algn="l" defTabSz="457200" rtl="0" eaLnBrk="1" fontAlgn="auto" latinLnBrk="0" hangingPunct="1">
              <a:lnSpc>
                <a:spcPct val="100000"/>
              </a:lnSpc>
              <a:spcBef>
                <a:spcPct val="0"/>
              </a:spcBef>
              <a:spcAft>
                <a:spcPts val="0"/>
              </a:spcAft>
              <a:buClrTx/>
              <a:buSzTx/>
              <a:buFontTx/>
              <a:buChar char="•"/>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vasodilation/vasoconstriction</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
        <p:nvSpPr>
          <p:cNvPr id="6149" name="Text Box 5"/>
          <p:cNvSpPr txBox="1">
            <a:spLocks noChangeArrowheads="1"/>
          </p:cNvSpPr>
          <p:nvPr/>
        </p:nvSpPr>
        <p:spPr bwMode="auto">
          <a:xfrm>
            <a:off x="1905000" y="5181601"/>
            <a:ext cx="3098990" cy="646331"/>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B22600"/>
                </a:solidFill>
                <a:effectLst/>
                <a:uLnTx/>
                <a:uFillTx/>
                <a:latin typeface="Gill Sans MT" panose="020B0502020104020203"/>
                <a:ea typeface="+mn-ea"/>
                <a:cs typeface="+mn-cs"/>
              </a:rPr>
              <a:t>Why are there both cold and hot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srgbClr val="B22600"/>
                </a:solidFill>
                <a:effectLst/>
                <a:uLnTx/>
                <a:uFillTx/>
                <a:latin typeface="Gill Sans MT" panose="020B0502020104020203"/>
                <a:ea typeface="+mn-ea"/>
                <a:cs typeface="+mn-cs"/>
              </a:rPr>
              <a:t>thermoreceptors</a:t>
            </a:r>
            <a:r>
              <a:rPr kumimoji="0" lang="en-US" sz="1800" b="0" i="1" u="none" strike="noStrike" kern="1200" cap="none" spc="0" normalizeH="0" baseline="0" noProof="0" dirty="0">
                <a:ln>
                  <a:noFill/>
                </a:ln>
                <a:solidFill>
                  <a:srgbClr val="B22600"/>
                </a:solidFill>
                <a:effectLst/>
                <a:uLnTx/>
                <a:uFillTx/>
                <a:latin typeface="Gill Sans MT" panose="020B0502020104020203"/>
                <a:ea typeface="+mn-ea"/>
                <a:cs typeface="+mn-cs"/>
              </a:rPr>
              <a:t> in the body?</a:t>
            </a:r>
          </a:p>
        </p:txBody>
      </p:sp>
      <p:sp>
        <p:nvSpPr>
          <p:cNvPr id="8" name="Rectangle 7"/>
          <p:cNvSpPr/>
          <p:nvPr/>
        </p:nvSpPr>
        <p:spPr>
          <a:xfrm>
            <a:off x="1905000" y="4114801"/>
            <a:ext cx="4572000" cy="646331"/>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B22600"/>
                </a:solidFill>
                <a:effectLst/>
                <a:uLnTx/>
                <a:uFillTx/>
                <a:latin typeface="Gill Sans MT" panose="020B0502020104020203"/>
                <a:ea typeface="+mn-ea"/>
                <a:cs typeface="+mn-cs"/>
              </a:rPr>
              <a:t>What organ serves as the </a:t>
            </a:r>
            <a:r>
              <a:rPr kumimoji="0" lang="en-US" sz="1800" b="0" i="1" u="sng" strike="noStrike" kern="1200" cap="none" spc="0" normalizeH="0" baseline="0" noProof="0" dirty="0">
                <a:ln>
                  <a:noFill/>
                </a:ln>
                <a:solidFill>
                  <a:srgbClr val="B22600"/>
                </a:solidFill>
                <a:effectLst/>
                <a:uLnTx/>
                <a:uFillTx/>
                <a:latin typeface="Gill Sans MT" panose="020B0502020104020203"/>
                <a:ea typeface="+mn-ea"/>
                <a:cs typeface="+mn-cs"/>
              </a:rPr>
              <a:t>control</a:t>
            </a:r>
            <a:r>
              <a:rPr kumimoji="0" lang="en-US" sz="1800" b="0" i="1" u="none" strike="noStrike" kern="1200" cap="none" spc="0" normalizeH="0" baseline="0" noProof="0" dirty="0">
                <a:ln>
                  <a:noFill/>
                </a:ln>
                <a:solidFill>
                  <a:srgbClr val="B22600"/>
                </a:solidFill>
                <a:effectLst/>
                <a:uLnTx/>
                <a:uFillTx/>
                <a:latin typeface="Gill Sans MT" panose="020B0502020104020203"/>
                <a:ea typeface="+mn-ea"/>
                <a:cs typeface="+mn-cs"/>
              </a:rPr>
              <a:t> </a:t>
            </a:r>
            <a:r>
              <a:rPr kumimoji="0" lang="en-US" sz="1800" b="0" i="1" u="sng" strike="noStrike" kern="1200" cap="none" spc="0" normalizeH="0" baseline="0" noProof="0" dirty="0">
                <a:ln>
                  <a:noFill/>
                </a:ln>
                <a:solidFill>
                  <a:srgbClr val="B22600"/>
                </a:solidFill>
                <a:effectLst/>
                <a:uLnTx/>
                <a:uFillTx/>
                <a:latin typeface="Gill Sans MT" panose="020B0502020104020203"/>
                <a:ea typeface="+mn-ea"/>
                <a:cs typeface="+mn-cs"/>
              </a:rPr>
              <a:t>center</a:t>
            </a:r>
            <a:r>
              <a:rPr kumimoji="0" lang="en-US" sz="1800" b="0" i="1" u="none" strike="noStrike" kern="1200" cap="none" spc="0" normalizeH="0" baseline="0" noProof="0" dirty="0">
                <a:ln>
                  <a:noFill/>
                </a:ln>
                <a:solidFill>
                  <a:srgbClr val="B22600"/>
                </a:solidFill>
                <a:effectLst/>
                <a:uLnTx/>
                <a:uFillTx/>
                <a:latin typeface="Gill Sans MT" panose="020B0502020104020203"/>
                <a:ea typeface="+mn-ea"/>
                <a:cs typeface="+mn-cs"/>
              </a:rPr>
              <a:t> to regulate these organs?</a:t>
            </a:r>
          </a:p>
        </p:txBody>
      </p:sp>
    </p:spTree>
    <p:extLst>
      <p:ext uri="{BB962C8B-B14F-4D97-AF65-F5344CB8AC3E}">
        <p14:creationId xmlns:p14="http://schemas.microsoft.com/office/powerpoint/2010/main" val="1712180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44-10-HypothalamicTherm-L"/>
          <p:cNvPicPr>
            <a:picLocks noChangeAspect="1" noChangeArrowheads="1"/>
          </p:cNvPicPr>
          <p:nvPr/>
        </p:nvPicPr>
        <p:blipFill>
          <a:blip r:embed="rId2">
            <a:extLst>
              <a:ext uri="{28A0092B-C50C-407E-A947-70E740481C1C}">
                <a14:useLocalDpi xmlns:a14="http://schemas.microsoft.com/office/drawing/2010/main" val="0"/>
              </a:ext>
            </a:extLst>
          </a:blip>
          <a:srcRect b="4033"/>
          <a:stretch>
            <a:fillRect/>
          </a:stretch>
        </p:blipFill>
        <p:spPr bwMode="auto">
          <a:xfrm>
            <a:off x="1981200" y="609601"/>
            <a:ext cx="8305800" cy="6048375"/>
          </a:xfrm>
          <a:prstGeom prst="rect">
            <a:avLst/>
          </a:prstGeom>
          <a:solidFill>
            <a:srgbClr val="E7C694"/>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1122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grpSp>
        <p:nvGrpSpPr>
          <p:cNvPr id="4" name="Group 3"/>
          <p:cNvGrpSpPr/>
          <p:nvPr/>
        </p:nvGrpSpPr>
        <p:grpSpPr>
          <a:xfrm>
            <a:off x="1099185" y="198755"/>
            <a:ext cx="9993630" cy="6659245"/>
            <a:chOff x="0" y="0"/>
            <a:chExt cx="9993630" cy="6659245"/>
          </a:xfrm>
        </p:grpSpPr>
        <p:sp>
          <p:nvSpPr>
            <p:cNvPr id="5" name="Text Box 2"/>
            <p:cNvSpPr txBox="1">
              <a:spLocks noChangeArrowheads="1"/>
            </p:cNvSpPr>
            <p:nvPr/>
          </p:nvSpPr>
          <p:spPr bwMode="auto">
            <a:xfrm>
              <a:off x="0" y="0"/>
              <a:ext cx="2823210" cy="26695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dirty="0">
                  <a:effectLst/>
                  <a:latin typeface="Calibri" panose="020F0502020204030204" pitchFamily="34" charset="0"/>
                  <a:ea typeface="Times New Roman" panose="02020603050405020304" pitchFamily="18" charset="0"/>
                  <a:cs typeface="Times New Roman" panose="02020603050405020304" pitchFamily="18" charset="0"/>
                </a:rPr>
                <a:t>STIMULUS</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AU" sz="2000" dirty="0">
                  <a:solidFill>
                    <a:srgbClr val="FF0000"/>
                  </a:solidFill>
                </a:rPr>
                <a:t>Increased Body Temperature (e.g. increased activity or hot surroundings)</a:t>
              </a:r>
              <a:endParaRPr lang="en-US" sz="2000" dirty="0">
                <a:solidFill>
                  <a:srgbClr val="FF0000"/>
                </a:solidFill>
              </a:endParaRPr>
            </a:p>
            <a:p>
              <a:pPr algn="ctr">
                <a:lnSpc>
                  <a:spcPct val="115000"/>
                </a:lnSpc>
                <a:spcAft>
                  <a:spcPts val="1000"/>
                </a:spcAft>
              </a:pP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 Box 2"/>
            <p:cNvSpPr txBox="1">
              <a:spLocks noChangeArrowheads="1"/>
            </p:cNvSpPr>
            <p:nvPr/>
          </p:nvSpPr>
          <p:spPr bwMode="auto">
            <a:xfrm>
              <a:off x="3505200" y="9525"/>
              <a:ext cx="2830195" cy="27057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dirty="0">
                  <a:effectLst/>
                  <a:latin typeface="Calibri" panose="020F0502020204030204" pitchFamily="34" charset="0"/>
                  <a:ea typeface="Times New Roman" panose="02020603050405020304" pitchFamily="18" charset="0"/>
                  <a:cs typeface="Times New Roman" panose="02020603050405020304" pitchFamily="18" charset="0"/>
                </a:rPr>
                <a:t>RECEPTOR</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2000" dirty="0" err="1">
                  <a:solidFill>
                    <a:srgbClr val="FF0000"/>
                  </a:solidFill>
                </a:rPr>
                <a:t>Thermoreceptors</a:t>
              </a:r>
              <a:r>
                <a:rPr lang="en-AU" sz="2000" dirty="0">
                  <a:solidFill>
                    <a:srgbClr val="FF0000"/>
                  </a:solidFill>
                </a:rPr>
                <a:t> in the skin or Hypothalamus</a:t>
              </a:r>
              <a:endParaRPr lang="en-US" sz="2000" dirty="0">
                <a:solidFill>
                  <a:srgbClr val="FF0000"/>
                </a:solidFill>
              </a:endParaRPr>
            </a:p>
            <a:p>
              <a:pPr algn="ctr">
                <a:lnSpc>
                  <a:spcPct val="115000"/>
                </a:lnSpc>
                <a:spcAft>
                  <a:spcPts val="1000"/>
                </a:spcAft>
              </a:pPr>
              <a:r>
                <a:rPr lang="en-AU" sz="105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 Box 2"/>
            <p:cNvSpPr txBox="1">
              <a:spLocks noChangeArrowheads="1"/>
            </p:cNvSpPr>
            <p:nvPr/>
          </p:nvSpPr>
          <p:spPr bwMode="auto">
            <a:xfrm>
              <a:off x="7086600" y="9525"/>
              <a:ext cx="2903220" cy="27057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dirty="0">
                  <a:effectLst/>
                  <a:latin typeface="Calibri" panose="020F0502020204030204" pitchFamily="34" charset="0"/>
                  <a:ea typeface="Times New Roman" panose="02020603050405020304" pitchFamily="18" charset="0"/>
                  <a:cs typeface="Times New Roman" panose="02020603050405020304" pitchFamily="18" charset="0"/>
                </a:rPr>
                <a:t>MODULATOR</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2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Hypothalamus</a:t>
              </a:r>
              <a:endParaRPr lang="en-AU"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 Box 2"/>
            <p:cNvSpPr txBox="1">
              <a:spLocks noChangeArrowheads="1"/>
            </p:cNvSpPr>
            <p:nvPr/>
          </p:nvSpPr>
          <p:spPr bwMode="auto">
            <a:xfrm>
              <a:off x="7134225" y="3886200"/>
              <a:ext cx="2859405" cy="25742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dirty="0">
                  <a:effectLst/>
                  <a:latin typeface="Calibri" panose="020F0502020204030204" pitchFamily="34" charset="0"/>
                  <a:ea typeface="Times New Roman" panose="02020603050405020304" pitchFamily="18" charset="0"/>
                  <a:cs typeface="Times New Roman" panose="02020603050405020304" pitchFamily="18" charset="0"/>
                </a:rPr>
                <a:t>EFFECTOR</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 Box 2"/>
            <p:cNvSpPr txBox="1">
              <a:spLocks noChangeArrowheads="1"/>
            </p:cNvSpPr>
            <p:nvPr/>
          </p:nvSpPr>
          <p:spPr bwMode="auto">
            <a:xfrm>
              <a:off x="3609771" y="3987191"/>
              <a:ext cx="2830195" cy="25742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dirty="0">
                  <a:effectLst/>
                  <a:latin typeface="Calibri" panose="020F0502020204030204" pitchFamily="34" charset="0"/>
                  <a:ea typeface="Times New Roman" panose="02020603050405020304" pitchFamily="18" charset="0"/>
                  <a:cs typeface="Times New Roman" panose="02020603050405020304" pitchFamily="18" charset="0"/>
                </a:rPr>
                <a:t>RESPONSE</a:t>
              </a:r>
              <a:r>
                <a:rPr lang="en-AU"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 Box 2"/>
            <p:cNvSpPr txBox="1">
              <a:spLocks noChangeArrowheads="1"/>
            </p:cNvSpPr>
            <p:nvPr/>
          </p:nvSpPr>
          <p:spPr bwMode="auto">
            <a:xfrm>
              <a:off x="57150" y="3519297"/>
              <a:ext cx="2816225" cy="313994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dirty="0">
                  <a:effectLst/>
                  <a:latin typeface="Calibri" panose="020F0502020204030204" pitchFamily="34" charset="0"/>
                  <a:ea typeface="Times New Roman" panose="02020603050405020304" pitchFamily="18" charset="0"/>
                  <a:cs typeface="Times New Roman" panose="02020603050405020304" pitchFamily="18" charset="0"/>
                </a:rPr>
                <a:t>FEEDBACK</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2000" dirty="0">
                  <a:solidFill>
                    <a:schemeClr val="dk1"/>
                  </a:solidFill>
                </a:rPr>
                <a:t>Internal temperature returns to normal/optimal value. The mechanism counteracted the stimulus.</a:t>
              </a:r>
              <a:endParaRPr lang="en-US" sz="2000" dirty="0"/>
            </a:p>
            <a:p>
              <a:pPr algn="ctr">
                <a:lnSpc>
                  <a:spcPct val="115000"/>
                </a:lnSpc>
                <a:spcAft>
                  <a:spcPts val="1000"/>
                </a:spcAft>
              </a:pPr>
              <a:r>
                <a:rPr lang="en-AU"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 Box 2"/>
            <p:cNvSpPr txBox="1">
              <a:spLocks noChangeArrowheads="1"/>
            </p:cNvSpPr>
            <p:nvPr/>
          </p:nvSpPr>
          <p:spPr bwMode="auto">
            <a:xfrm>
              <a:off x="3009900" y="2867025"/>
              <a:ext cx="3897630" cy="8191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AU" sz="20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Sweating</a:t>
              </a:r>
              <a:endParaRPr lang="en-AU"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Right Arrow 11"/>
            <p:cNvSpPr/>
            <p:nvPr/>
          </p:nvSpPr>
          <p:spPr>
            <a:xfrm>
              <a:off x="2914650" y="1047750"/>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3" name="Right Arrow 12"/>
            <p:cNvSpPr/>
            <p:nvPr/>
          </p:nvSpPr>
          <p:spPr>
            <a:xfrm>
              <a:off x="6410325" y="1123950"/>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4" name="Right Arrow 13"/>
            <p:cNvSpPr/>
            <p:nvPr/>
          </p:nvSpPr>
          <p:spPr>
            <a:xfrm rot="5400000">
              <a:off x="8401050" y="3152775"/>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5" name="Right Arrow 14"/>
            <p:cNvSpPr/>
            <p:nvPr/>
          </p:nvSpPr>
          <p:spPr>
            <a:xfrm rot="10800000">
              <a:off x="6505575" y="5067300"/>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6" name="Right Arrow 15"/>
            <p:cNvSpPr/>
            <p:nvPr/>
          </p:nvSpPr>
          <p:spPr>
            <a:xfrm rot="10800000">
              <a:off x="2905125" y="5076825"/>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7" name="Right Arrow 16"/>
            <p:cNvSpPr/>
            <p:nvPr/>
          </p:nvSpPr>
          <p:spPr>
            <a:xfrm rot="16200000">
              <a:off x="1038225" y="3019427"/>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18" name="Rectangle 17"/>
          <p:cNvSpPr/>
          <p:nvPr/>
        </p:nvSpPr>
        <p:spPr>
          <a:xfrm>
            <a:off x="8941504" y="4383637"/>
            <a:ext cx="1443216" cy="369332"/>
          </a:xfrm>
          <a:prstGeom prst="rect">
            <a:avLst/>
          </a:prstGeom>
        </p:spPr>
        <p:txBody>
          <a:bodyPr wrap="none">
            <a:spAutoFit/>
          </a:bodyPr>
          <a:lstStyle/>
          <a:p>
            <a:pPr lvl="0"/>
            <a:r>
              <a:rPr lang="en-AU" dirty="0">
                <a:solidFill>
                  <a:srgbClr val="FF0000"/>
                </a:solidFill>
              </a:rPr>
              <a:t>Sweat Glands</a:t>
            </a:r>
            <a:endParaRPr lang="en-US" dirty="0">
              <a:solidFill>
                <a:srgbClr val="FF0000"/>
              </a:solidFill>
            </a:endParaRPr>
          </a:p>
        </p:txBody>
      </p:sp>
      <p:sp>
        <p:nvSpPr>
          <p:cNvPr id="19" name="Rectangle 18"/>
          <p:cNvSpPr/>
          <p:nvPr/>
        </p:nvSpPr>
        <p:spPr>
          <a:xfrm>
            <a:off x="4712155" y="4568303"/>
            <a:ext cx="2816358" cy="1200329"/>
          </a:xfrm>
          <a:prstGeom prst="rect">
            <a:avLst/>
          </a:prstGeom>
        </p:spPr>
        <p:txBody>
          <a:bodyPr wrap="square">
            <a:spAutoFit/>
          </a:bodyPr>
          <a:lstStyle/>
          <a:p>
            <a:pPr lvl="0"/>
            <a:r>
              <a:rPr lang="en-AU" dirty="0">
                <a:solidFill>
                  <a:srgbClr val="FF0000"/>
                </a:solidFill>
              </a:rPr>
              <a:t>Sweating = increased water evaporating at skin surface = evaporative  cooling = body temperature lowered</a:t>
            </a:r>
            <a:endParaRPr lang="en-US" dirty="0">
              <a:solidFill>
                <a:srgbClr val="FF0000"/>
              </a:solidFill>
            </a:endParaRPr>
          </a:p>
        </p:txBody>
      </p:sp>
    </p:spTree>
    <p:extLst>
      <p:ext uri="{BB962C8B-B14F-4D97-AF65-F5344CB8AC3E}">
        <p14:creationId xmlns:p14="http://schemas.microsoft.com/office/powerpoint/2010/main" val="3919405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endParaRPr lang="en-AU" dirty="0"/>
          </a:p>
        </p:txBody>
      </p:sp>
      <p:grpSp>
        <p:nvGrpSpPr>
          <p:cNvPr id="4" name="Group 3"/>
          <p:cNvGrpSpPr/>
          <p:nvPr/>
        </p:nvGrpSpPr>
        <p:grpSpPr>
          <a:xfrm>
            <a:off x="1099185" y="198755"/>
            <a:ext cx="9993630" cy="6659245"/>
            <a:chOff x="0" y="0"/>
            <a:chExt cx="9993630" cy="6659245"/>
          </a:xfrm>
        </p:grpSpPr>
        <p:sp>
          <p:nvSpPr>
            <p:cNvPr id="5" name="Text Box 2"/>
            <p:cNvSpPr txBox="1">
              <a:spLocks noChangeArrowheads="1"/>
            </p:cNvSpPr>
            <p:nvPr/>
          </p:nvSpPr>
          <p:spPr bwMode="auto">
            <a:xfrm>
              <a:off x="0" y="0"/>
              <a:ext cx="2823210" cy="286946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dirty="0">
                  <a:effectLst/>
                  <a:latin typeface="Calibri" panose="020F0502020204030204" pitchFamily="34" charset="0"/>
                  <a:ea typeface="Times New Roman" panose="02020603050405020304" pitchFamily="18" charset="0"/>
                  <a:cs typeface="Times New Roman" panose="02020603050405020304" pitchFamily="18" charset="0"/>
                </a:rPr>
                <a:t>STIMULUS</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050" b="1" dirty="0">
                  <a:effectLst/>
                  <a:latin typeface="Calibri" panose="020F0502020204030204" pitchFamily="34" charset="0"/>
                  <a:ea typeface="Times New Roman" panose="02020603050405020304" pitchFamily="18" charset="0"/>
                  <a:cs typeface="Times New Roman" panose="02020603050405020304" pitchFamily="18" charset="0"/>
                </a:rPr>
                <a:t>Change in the environment that causes system to operate. (Above or below the normal).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AU" sz="2000" dirty="0">
                  <a:solidFill>
                    <a:srgbClr val="FF0000"/>
                  </a:solidFill>
                </a:rPr>
                <a:t>Increased Body Temperature above the optimal range (e.g. exercising or hot surroundings)</a:t>
              </a:r>
              <a:endParaRPr lang="en-US" sz="2000" dirty="0">
                <a:solidFill>
                  <a:srgbClr val="FF0000"/>
                </a:solidFill>
              </a:endParaRPr>
            </a:p>
            <a:p>
              <a:pPr algn="ctr">
                <a:lnSpc>
                  <a:spcPct val="115000"/>
                </a:lnSpc>
                <a:spcAft>
                  <a:spcPts val="1000"/>
                </a:spcAft>
              </a:pP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 Box 2"/>
            <p:cNvSpPr txBox="1">
              <a:spLocks noChangeArrowheads="1"/>
            </p:cNvSpPr>
            <p:nvPr/>
          </p:nvSpPr>
          <p:spPr bwMode="auto">
            <a:xfrm>
              <a:off x="3505200" y="9526"/>
              <a:ext cx="2830195" cy="182094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dirty="0">
                  <a:effectLst/>
                  <a:latin typeface="Calibri" panose="020F0502020204030204" pitchFamily="34" charset="0"/>
                  <a:ea typeface="Times New Roman" panose="02020603050405020304" pitchFamily="18" charset="0"/>
                  <a:cs typeface="Times New Roman" panose="02020603050405020304" pitchFamily="18" charset="0"/>
                </a:rPr>
                <a:t>RECEPTOR</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0">
                <a:lnSpc>
                  <a:spcPct val="115000"/>
                </a:lnSpc>
                <a:spcAft>
                  <a:spcPts val="1000"/>
                </a:spcAft>
              </a:pPr>
              <a:r>
                <a:rPr lang="en-AU" sz="1050" b="1" dirty="0">
                  <a:effectLst/>
                  <a:latin typeface="Calibri" panose="020F0502020204030204" pitchFamily="34" charset="0"/>
                  <a:ea typeface="Times New Roman" panose="02020603050405020304" pitchFamily="18" charset="0"/>
                  <a:cs typeface="Times New Roman" panose="02020603050405020304" pitchFamily="18" charset="0"/>
                </a:rPr>
                <a:t>Detects change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2000" dirty="0" err="1">
                  <a:solidFill>
                    <a:srgbClr val="FF0000"/>
                  </a:solidFill>
                </a:rPr>
                <a:t>Thermoreceptors</a:t>
              </a:r>
              <a:r>
                <a:rPr lang="en-AU" sz="2000" dirty="0">
                  <a:solidFill>
                    <a:srgbClr val="FF0000"/>
                  </a:solidFill>
                </a:rPr>
                <a:t> in the skin or Hypothalamus</a:t>
              </a:r>
              <a:endParaRPr lang="en-US" sz="2000" dirty="0">
                <a:solidFill>
                  <a:srgbClr val="FF0000"/>
                </a:solidFill>
              </a:endParaRPr>
            </a:p>
            <a:p>
              <a:pPr algn="ctr">
                <a:lnSpc>
                  <a:spcPct val="115000"/>
                </a:lnSpc>
                <a:spcAft>
                  <a:spcPts val="1000"/>
                </a:spcAft>
              </a:pPr>
              <a:r>
                <a:rPr lang="en-AU" sz="105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 Box 2"/>
            <p:cNvSpPr txBox="1">
              <a:spLocks noChangeArrowheads="1"/>
            </p:cNvSpPr>
            <p:nvPr/>
          </p:nvSpPr>
          <p:spPr bwMode="auto">
            <a:xfrm>
              <a:off x="7086600" y="9525"/>
              <a:ext cx="2903220" cy="207772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dirty="0">
                  <a:effectLst/>
                  <a:latin typeface="Calibri" panose="020F0502020204030204" pitchFamily="34" charset="0"/>
                  <a:ea typeface="Times New Roman" panose="02020603050405020304" pitchFamily="18" charset="0"/>
                  <a:cs typeface="Times New Roman" panose="02020603050405020304" pitchFamily="18" charset="0"/>
                </a:rPr>
                <a:t>MODULATOR</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050" b="1" dirty="0">
                  <a:effectLst/>
                  <a:latin typeface="Calibri" panose="020F0502020204030204" pitchFamily="34" charset="0"/>
                  <a:ea typeface="Times New Roman" panose="02020603050405020304" pitchFamily="18" charset="0"/>
                  <a:cs typeface="Times New Roman" panose="02020603050405020304" pitchFamily="18" charset="0"/>
                </a:rPr>
                <a:t>Control centre responsible for processing information received from receptor &amp; sending information to effector</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 Box 2"/>
            <p:cNvSpPr txBox="1">
              <a:spLocks noChangeArrowheads="1"/>
            </p:cNvSpPr>
            <p:nvPr/>
          </p:nvSpPr>
          <p:spPr bwMode="auto">
            <a:xfrm>
              <a:off x="7134225" y="3886200"/>
              <a:ext cx="2859405" cy="25742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a:effectLst/>
                  <a:latin typeface="Calibri" panose="020F0502020204030204" pitchFamily="34" charset="0"/>
                  <a:ea typeface="Times New Roman" panose="02020603050405020304" pitchFamily="18" charset="0"/>
                  <a:cs typeface="Times New Roman" panose="02020603050405020304" pitchFamily="18" charset="0"/>
                </a:rPr>
                <a:t>EFFECTOR</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050" b="1">
                  <a:effectLst/>
                  <a:latin typeface="Calibri" panose="020F0502020204030204" pitchFamily="34" charset="0"/>
                  <a:ea typeface="Times New Roman" panose="02020603050405020304" pitchFamily="18" charset="0"/>
                  <a:cs typeface="Times New Roman" panose="02020603050405020304" pitchFamily="18" charset="0"/>
                </a:rPr>
                <a:t>Carries out response counteracting effect of stimulus</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100" b="1">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 Box 2"/>
            <p:cNvSpPr txBox="1">
              <a:spLocks noChangeArrowheads="1"/>
            </p:cNvSpPr>
            <p:nvPr/>
          </p:nvSpPr>
          <p:spPr bwMode="auto">
            <a:xfrm>
              <a:off x="3625837" y="3049690"/>
              <a:ext cx="2830195" cy="350140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dirty="0">
                  <a:effectLst/>
                  <a:latin typeface="Calibri" panose="020F0502020204030204" pitchFamily="34" charset="0"/>
                  <a:ea typeface="Times New Roman" panose="02020603050405020304" pitchFamily="18" charset="0"/>
                  <a:cs typeface="Times New Roman" panose="02020603050405020304" pitchFamily="18" charset="0"/>
                </a:rPr>
                <a:t>RESPONSE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050" b="1" dirty="0">
                  <a:effectLst/>
                  <a:latin typeface="Calibri" panose="020F0502020204030204" pitchFamily="34" charset="0"/>
                  <a:ea typeface="Times New Roman" panose="02020603050405020304" pitchFamily="18" charset="0"/>
                  <a:cs typeface="Times New Roman" panose="02020603050405020304" pitchFamily="18" charset="0"/>
                </a:rPr>
                <a:t>Action and processes (mechanism) of the effector</a:t>
              </a:r>
              <a:r>
                <a:rPr lang="en-AU" sz="105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AU" sz="2000" dirty="0">
                  <a:solidFill>
                    <a:srgbClr val="FF0000"/>
                  </a:solidFill>
                </a:rPr>
                <a:t>Vasodilation - relaxing of the smooth muscles cells within the walls of the blood vessels, increasing the diameter) = increased blood flow to skin = increase heat loss via radiation</a:t>
              </a:r>
            </a:p>
            <a:p>
              <a:pPr algn="ctr">
                <a:lnSpc>
                  <a:spcPct val="115000"/>
                </a:lnSpc>
                <a:spcAft>
                  <a:spcPts val="1000"/>
                </a:spcAft>
              </a:pPr>
              <a:r>
                <a:rPr lang="en-AU"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 Box 2"/>
            <p:cNvSpPr txBox="1">
              <a:spLocks noChangeArrowheads="1"/>
            </p:cNvSpPr>
            <p:nvPr/>
          </p:nvSpPr>
          <p:spPr bwMode="auto">
            <a:xfrm>
              <a:off x="57150" y="3519297"/>
              <a:ext cx="2816225" cy="313994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dirty="0">
                  <a:effectLst/>
                  <a:latin typeface="Calibri" panose="020F0502020204030204" pitchFamily="34" charset="0"/>
                  <a:ea typeface="Times New Roman" panose="02020603050405020304" pitchFamily="18" charset="0"/>
                  <a:cs typeface="Times New Roman" panose="02020603050405020304" pitchFamily="18" charset="0"/>
                </a:rPr>
                <a:t>FEEDBACK</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050" b="1" dirty="0">
                  <a:effectLst/>
                  <a:latin typeface="Calibri" panose="020F0502020204030204" pitchFamily="34" charset="0"/>
                  <a:ea typeface="Times New Roman" panose="02020603050405020304" pitchFamily="18" charset="0"/>
                  <a:cs typeface="Times New Roman" panose="02020603050405020304" pitchFamily="18" charset="0"/>
                </a:rPr>
                <a:t>Achieved because original stimulus has been changed by the response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2000" dirty="0">
                  <a:solidFill>
                    <a:srgbClr val="FF0000"/>
                  </a:solidFill>
                </a:rPr>
                <a:t>Internal temperature returns to normal/optimal value. The mechanism counteracted the stimulus.</a:t>
              </a:r>
              <a:endParaRPr lang="en-US" sz="2000" dirty="0">
                <a:solidFill>
                  <a:srgbClr val="FF0000"/>
                </a:solidFill>
              </a:endParaRPr>
            </a:p>
            <a:p>
              <a:pPr algn="ctr">
                <a:lnSpc>
                  <a:spcPct val="115000"/>
                </a:lnSpc>
                <a:spcAft>
                  <a:spcPts val="1000"/>
                </a:spcAft>
              </a:pPr>
              <a:r>
                <a:rPr lang="en-AU"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 Box 2"/>
            <p:cNvSpPr txBox="1">
              <a:spLocks noChangeArrowheads="1"/>
            </p:cNvSpPr>
            <p:nvPr/>
          </p:nvSpPr>
          <p:spPr bwMode="auto">
            <a:xfrm>
              <a:off x="3141299" y="2050314"/>
              <a:ext cx="3897630" cy="8191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Vasodilation</a:t>
              </a:r>
              <a:endParaRPr lang="en-AU"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Right Arrow 11"/>
            <p:cNvSpPr/>
            <p:nvPr/>
          </p:nvSpPr>
          <p:spPr>
            <a:xfrm>
              <a:off x="2914650" y="1047750"/>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3" name="Right Arrow 12"/>
            <p:cNvSpPr/>
            <p:nvPr/>
          </p:nvSpPr>
          <p:spPr>
            <a:xfrm>
              <a:off x="6410325" y="1123950"/>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4" name="Right Arrow 13"/>
            <p:cNvSpPr/>
            <p:nvPr/>
          </p:nvSpPr>
          <p:spPr>
            <a:xfrm rot="5400000">
              <a:off x="8401050" y="3152775"/>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5" name="Right Arrow 14"/>
            <p:cNvSpPr/>
            <p:nvPr/>
          </p:nvSpPr>
          <p:spPr>
            <a:xfrm rot="10800000">
              <a:off x="6505575" y="5067300"/>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6" name="Right Arrow 15"/>
            <p:cNvSpPr/>
            <p:nvPr/>
          </p:nvSpPr>
          <p:spPr>
            <a:xfrm rot="10800000">
              <a:off x="2905125" y="5076825"/>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7" name="Right Arrow 16"/>
            <p:cNvSpPr/>
            <p:nvPr/>
          </p:nvSpPr>
          <p:spPr>
            <a:xfrm rot="16200000">
              <a:off x="1038225" y="3118283"/>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18" name="Rectangle 17"/>
          <p:cNvSpPr/>
          <p:nvPr/>
        </p:nvSpPr>
        <p:spPr>
          <a:xfrm>
            <a:off x="8987727" y="1629116"/>
            <a:ext cx="1663340" cy="400110"/>
          </a:xfrm>
          <a:prstGeom prst="rect">
            <a:avLst/>
          </a:prstGeom>
        </p:spPr>
        <p:txBody>
          <a:bodyPr wrap="none">
            <a:spAutoFit/>
          </a:bodyPr>
          <a:lstStyle/>
          <a:p>
            <a:pPr lvl="0"/>
            <a:r>
              <a:rPr lang="en-AU" sz="2000" dirty="0">
                <a:solidFill>
                  <a:srgbClr val="FF0000"/>
                </a:solidFill>
              </a:rPr>
              <a:t>Hypothalamus</a:t>
            </a:r>
            <a:endParaRPr lang="en-US" sz="2000" dirty="0">
              <a:solidFill>
                <a:srgbClr val="FF0000"/>
              </a:solidFill>
            </a:endParaRPr>
          </a:p>
        </p:txBody>
      </p:sp>
      <p:sp>
        <p:nvSpPr>
          <p:cNvPr id="19" name="Rectangle 18"/>
          <p:cNvSpPr/>
          <p:nvPr/>
        </p:nvSpPr>
        <p:spPr>
          <a:xfrm>
            <a:off x="8651082" y="4995529"/>
            <a:ext cx="1965007" cy="1754326"/>
          </a:xfrm>
          <a:prstGeom prst="rect">
            <a:avLst/>
          </a:prstGeom>
        </p:spPr>
        <p:txBody>
          <a:bodyPr wrap="square">
            <a:spAutoFit/>
          </a:bodyPr>
          <a:lstStyle/>
          <a:p>
            <a:pPr lvl="0">
              <a:buFont typeface="+mj-lt"/>
            </a:pPr>
            <a:r>
              <a:rPr lang="en-AU" dirty="0">
                <a:solidFill>
                  <a:srgbClr val="FF0000"/>
                </a:solidFill>
              </a:rPr>
              <a:t>Smooth muscles cells within the walls of the Blood vessels  &amp; skin capillaries</a:t>
            </a:r>
          </a:p>
          <a:p>
            <a:pPr lvl="0">
              <a:buFont typeface="+mj-lt"/>
            </a:pPr>
            <a:endParaRPr lang="en-AU" dirty="0"/>
          </a:p>
        </p:txBody>
      </p:sp>
    </p:spTree>
    <p:extLst>
      <p:ext uri="{BB962C8B-B14F-4D97-AF65-F5344CB8AC3E}">
        <p14:creationId xmlns:p14="http://schemas.microsoft.com/office/powerpoint/2010/main" val="1558938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endParaRPr lang="en-AU" dirty="0"/>
          </a:p>
        </p:txBody>
      </p:sp>
      <p:grpSp>
        <p:nvGrpSpPr>
          <p:cNvPr id="4" name="Group 3"/>
          <p:cNvGrpSpPr/>
          <p:nvPr/>
        </p:nvGrpSpPr>
        <p:grpSpPr>
          <a:xfrm>
            <a:off x="1099185" y="198755"/>
            <a:ext cx="9993630" cy="6659245"/>
            <a:chOff x="0" y="0"/>
            <a:chExt cx="9993630" cy="6659245"/>
          </a:xfrm>
        </p:grpSpPr>
        <p:sp>
          <p:nvSpPr>
            <p:cNvPr id="5" name="Text Box 2"/>
            <p:cNvSpPr txBox="1">
              <a:spLocks noChangeArrowheads="1"/>
            </p:cNvSpPr>
            <p:nvPr/>
          </p:nvSpPr>
          <p:spPr bwMode="auto">
            <a:xfrm>
              <a:off x="0" y="0"/>
              <a:ext cx="2823210" cy="286946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dirty="0">
                  <a:effectLst/>
                  <a:latin typeface="Calibri" panose="020F0502020204030204" pitchFamily="34" charset="0"/>
                  <a:ea typeface="Times New Roman" panose="02020603050405020304" pitchFamily="18" charset="0"/>
                  <a:cs typeface="Times New Roman" panose="02020603050405020304" pitchFamily="18" charset="0"/>
                </a:rPr>
                <a:t>STIMULUS</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050" b="1" dirty="0">
                  <a:effectLst/>
                  <a:latin typeface="Calibri" panose="020F0502020204030204" pitchFamily="34" charset="0"/>
                  <a:ea typeface="Times New Roman" panose="02020603050405020304" pitchFamily="18" charset="0"/>
                  <a:cs typeface="Times New Roman" panose="02020603050405020304" pitchFamily="18" charset="0"/>
                </a:rPr>
                <a:t>Change in the environment that causes system to operate. (Above or below the normal).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AU" sz="2000" dirty="0">
                  <a:solidFill>
                    <a:srgbClr val="FF0000"/>
                  </a:solidFill>
                </a:rPr>
                <a:t>Increased Body Temperature above the optimal range (e.g. exercising or hot surroundings)</a:t>
              </a:r>
              <a:endParaRPr lang="en-US" sz="2000" dirty="0">
                <a:solidFill>
                  <a:srgbClr val="FF0000"/>
                </a:solidFill>
              </a:endParaRPr>
            </a:p>
            <a:p>
              <a:pPr algn="ctr">
                <a:lnSpc>
                  <a:spcPct val="115000"/>
                </a:lnSpc>
                <a:spcAft>
                  <a:spcPts val="1000"/>
                </a:spcAft>
              </a:pP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 Box 2"/>
            <p:cNvSpPr txBox="1">
              <a:spLocks noChangeArrowheads="1"/>
            </p:cNvSpPr>
            <p:nvPr/>
          </p:nvSpPr>
          <p:spPr bwMode="auto">
            <a:xfrm>
              <a:off x="3505200" y="9526"/>
              <a:ext cx="2830195" cy="182094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dirty="0">
                  <a:effectLst/>
                  <a:latin typeface="Calibri" panose="020F0502020204030204" pitchFamily="34" charset="0"/>
                  <a:ea typeface="Times New Roman" panose="02020603050405020304" pitchFamily="18" charset="0"/>
                  <a:cs typeface="Times New Roman" panose="02020603050405020304" pitchFamily="18" charset="0"/>
                </a:rPr>
                <a:t>RECEPTOR</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0">
                <a:lnSpc>
                  <a:spcPct val="115000"/>
                </a:lnSpc>
                <a:spcAft>
                  <a:spcPts val="1000"/>
                </a:spcAft>
              </a:pPr>
              <a:r>
                <a:rPr lang="en-AU" sz="1050" b="1" dirty="0">
                  <a:effectLst/>
                  <a:latin typeface="Calibri" panose="020F0502020204030204" pitchFamily="34" charset="0"/>
                  <a:ea typeface="Times New Roman" panose="02020603050405020304" pitchFamily="18" charset="0"/>
                  <a:cs typeface="Times New Roman" panose="02020603050405020304" pitchFamily="18" charset="0"/>
                </a:rPr>
                <a:t>Detects change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2000" dirty="0" err="1">
                  <a:solidFill>
                    <a:srgbClr val="FF0000"/>
                  </a:solidFill>
                </a:rPr>
                <a:t>Thermoreceptors</a:t>
              </a:r>
              <a:r>
                <a:rPr lang="en-AU" sz="2000" dirty="0">
                  <a:solidFill>
                    <a:srgbClr val="FF0000"/>
                  </a:solidFill>
                </a:rPr>
                <a:t> in the skin or Hypothalamus</a:t>
              </a:r>
              <a:endParaRPr lang="en-US" sz="2000" dirty="0">
                <a:solidFill>
                  <a:srgbClr val="FF0000"/>
                </a:solidFill>
              </a:endParaRPr>
            </a:p>
            <a:p>
              <a:pPr algn="ctr">
                <a:lnSpc>
                  <a:spcPct val="115000"/>
                </a:lnSpc>
                <a:spcAft>
                  <a:spcPts val="1000"/>
                </a:spcAft>
              </a:pPr>
              <a:r>
                <a:rPr lang="en-AU" sz="105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 Box 2"/>
            <p:cNvSpPr txBox="1">
              <a:spLocks noChangeArrowheads="1"/>
            </p:cNvSpPr>
            <p:nvPr/>
          </p:nvSpPr>
          <p:spPr bwMode="auto">
            <a:xfrm>
              <a:off x="7086600" y="9525"/>
              <a:ext cx="2903220" cy="207772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dirty="0">
                  <a:effectLst/>
                  <a:latin typeface="Calibri" panose="020F0502020204030204" pitchFamily="34" charset="0"/>
                  <a:ea typeface="Times New Roman" panose="02020603050405020304" pitchFamily="18" charset="0"/>
                  <a:cs typeface="Times New Roman" panose="02020603050405020304" pitchFamily="18" charset="0"/>
                </a:rPr>
                <a:t>MODULATOR</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050" b="1" dirty="0">
                  <a:effectLst/>
                  <a:latin typeface="Calibri" panose="020F0502020204030204" pitchFamily="34" charset="0"/>
                  <a:ea typeface="Times New Roman" panose="02020603050405020304" pitchFamily="18" charset="0"/>
                  <a:cs typeface="Times New Roman" panose="02020603050405020304" pitchFamily="18" charset="0"/>
                </a:rPr>
                <a:t>Control centre responsible for processing information received from receptor &amp; sending information to effector</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 Box 2"/>
            <p:cNvSpPr txBox="1">
              <a:spLocks noChangeArrowheads="1"/>
            </p:cNvSpPr>
            <p:nvPr/>
          </p:nvSpPr>
          <p:spPr bwMode="auto">
            <a:xfrm>
              <a:off x="7134225" y="3886200"/>
              <a:ext cx="2859405" cy="25742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a:effectLst/>
                  <a:latin typeface="Calibri" panose="020F0502020204030204" pitchFamily="34" charset="0"/>
                  <a:ea typeface="Times New Roman" panose="02020603050405020304" pitchFamily="18" charset="0"/>
                  <a:cs typeface="Times New Roman" panose="02020603050405020304" pitchFamily="18" charset="0"/>
                </a:rPr>
                <a:t>EFFECTOR</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050" b="1">
                  <a:effectLst/>
                  <a:latin typeface="Calibri" panose="020F0502020204030204" pitchFamily="34" charset="0"/>
                  <a:ea typeface="Times New Roman" panose="02020603050405020304" pitchFamily="18" charset="0"/>
                  <a:cs typeface="Times New Roman" panose="02020603050405020304" pitchFamily="18" charset="0"/>
                </a:rPr>
                <a:t>Carries out response counteracting effect of stimulus</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100" b="1">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 Box 2"/>
            <p:cNvSpPr txBox="1">
              <a:spLocks noChangeArrowheads="1"/>
            </p:cNvSpPr>
            <p:nvPr/>
          </p:nvSpPr>
          <p:spPr bwMode="auto">
            <a:xfrm>
              <a:off x="3625837" y="3049690"/>
              <a:ext cx="2830195" cy="350140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dirty="0">
                  <a:effectLst/>
                  <a:latin typeface="Calibri" panose="020F0502020204030204" pitchFamily="34" charset="0"/>
                  <a:ea typeface="Times New Roman" panose="02020603050405020304" pitchFamily="18" charset="0"/>
                  <a:cs typeface="Times New Roman" panose="02020603050405020304" pitchFamily="18" charset="0"/>
                </a:rPr>
                <a:t>RESPONSE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050" b="1" dirty="0">
                  <a:effectLst/>
                  <a:latin typeface="Calibri" panose="020F0502020204030204" pitchFamily="34" charset="0"/>
                  <a:ea typeface="Times New Roman" panose="02020603050405020304" pitchFamily="18" charset="0"/>
                  <a:cs typeface="Times New Roman" panose="02020603050405020304" pitchFamily="18" charset="0"/>
                </a:rPr>
                <a:t>Action and processes (mechanism) of the effector</a:t>
              </a:r>
              <a:r>
                <a:rPr lang="en-AU" sz="105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 Box 2"/>
            <p:cNvSpPr txBox="1">
              <a:spLocks noChangeArrowheads="1"/>
            </p:cNvSpPr>
            <p:nvPr/>
          </p:nvSpPr>
          <p:spPr bwMode="auto">
            <a:xfrm>
              <a:off x="57150" y="3519297"/>
              <a:ext cx="2816225" cy="313994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dirty="0">
                  <a:effectLst/>
                  <a:latin typeface="Calibri" panose="020F0502020204030204" pitchFamily="34" charset="0"/>
                  <a:ea typeface="Times New Roman" panose="02020603050405020304" pitchFamily="18" charset="0"/>
                  <a:cs typeface="Times New Roman" panose="02020603050405020304" pitchFamily="18" charset="0"/>
                </a:rPr>
                <a:t>FEEDBACK</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1050" b="1" dirty="0">
                  <a:effectLst/>
                  <a:latin typeface="Calibri" panose="020F0502020204030204" pitchFamily="34" charset="0"/>
                  <a:ea typeface="Times New Roman" panose="02020603050405020304" pitchFamily="18" charset="0"/>
                  <a:cs typeface="Times New Roman" panose="02020603050405020304" pitchFamily="18" charset="0"/>
                </a:rPr>
                <a:t>Achieved because original stimulus has been changed by the response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2000" dirty="0">
                  <a:solidFill>
                    <a:srgbClr val="FF0000"/>
                  </a:solidFill>
                </a:rPr>
                <a:t>Internal temperature returns to normal/optimal value. The mechanism counteracted the stimulus.</a:t>
              </a:r>
              <a:endParaRPr lang="en-US" sz="2000" dirty="0">
                <a:solidFill>
                  <a:srgbClr val="FF0000"/>
                </a:solidFill>
              </a:endParaRPr>
            </a:p>
            <a:p>
              <a:pPr algn="ctr">
                <a:lnSpc>
                  <a:spcPct val="115000"/>
                </a:lnSpc>
                <a:spcAft>
                  <a:spcPts val="1000"/>
                </a:spcAft>
              </a:pPr>
              <a:r>
                <a:rPr lang="en-AU"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 Box 2"/>
            <p:cNvSpPr txBox="1">
              <a:spLocks noChangeArrowheads="1"/>
            </p:cNvSpPr>
            <p:nvPr/>
          </p:nvSpPr>
          <p:spPr bwMode="auto">
            <a:xfrm>
              <a:off x="3141299" y="2050314"/>
              <a:ext cx="3897630" cy="8191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Vasodilation</a:t>
              </a:r>
              <a:endParaRPr lang="en-AU"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Right Arrow 11"/>
            <p:cNvSpPr/>
            <p:nvPr/>
          </p:nvSpPr>
          <p:spPr>
            <a:xfrm>
              <a:off x="2914650" y="1047750"/>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3" name="Right Arrow 12"/>
            <p:cNvSpPr/>
            <p:nvPr/>
          </p:nvSpPr>
          <p:spPr>
            <a:xfrm>
              <a:off x="6410325" y="1123950"/>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4" name="Right Arrow 13"/>
            <p:cNvSpPr/>
            <p:nvPr/>
          </p:nvSpPr>
          <p:spPr>
            <a:xfrm rot="5400000">
              <a:off x="8401050" y="3152775"/>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5" name="Right Arrow 14"/>
            <p:cNvSpPr/>
            <p:nvPr/>
          </p:nvSpPr>
          <p:spPr>
            <a:xfrm rot="10800000">
              <a:off x="6505575" y="5067300"/>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6" name="Right Arrow 15"/>
            <p:cNvSpPr/>
            <p:nvPr/>
          </p:nvSpPr>
          <p:spPr>
            <a:xfrm rot="10800000">
              <a:off x="2905125" y="5076825"/>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7" name="Right Arrow 16"/>
            <p:cNvSpPr/>
            <p:nvPr/>
          </p:nvSpPr>
          <p:spPr>
            <a:xfrm rot="16200000">
              <a:off x="1038225" y="3118283"/>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18" name="Rectangle 17"/>
          <p:cNvSpPr/>
          <p:nvPr/>
        </p:nvSpPr>
        <p:spPr>
          <a:xfrm>
            <a:off x="8987727" y="1629116"/>
            <a:ext cx="1663340" cy="400110"/>
          </a:xfrm>
          <a:prstGeom prst="rect">
            <a:avLst/>
          </a:prstGeom>
        </p:spPr>
        <p:txBody>
          <a:bodyPr wrap="none">
            <a:spAutoFit/>
          </a:bodyPr>
          <a:lstStyle/>
          <a:p>
            <a:pPr lvl="0"/>
            <a:r>
              <a:rPr lang="en-AU" sz="2000" dirty="0">
                <a:solidFill>
                  <a:srgbClr val="FF0000"/>
                </a:solidFill>
              </a:rPr>
              <a:t>Hypothalamus</a:t>
            </a:r>
            <a:endParaRPr lang="en-US" sz="2000" dirty="0">
              <a:solidFill>
                <a:srgbClr val="FF0000"/>
              </a:solidFill>
            </a:endParaRPr>
          </a:p>
        </p:txBody>
      </p:sp>
      <p:sp>
        <p:nvSpPr>
          <p:cNvPr id="19" name="Rectangle 18"/>
          <p:cNvSpPr/>
          <p:nvPr/>
        </p:nvSpPr>
        <p:spPr>
          <a:xfrm>
            <a:off x="8651082" y="4995529"/>
            <a:ext cx="1965007" cy="369332"/>
          </a:xfrm>
          <a:prstGeom prst="rect">
            <a:avLst/>
          </a:prstGeom>
        </p:spPr>
        <p:txBody>
          <a:bodyPr wrap="square">
            <a:spAutoFit/>
          </a:bodyPr>
          <a:lstStyle/>
          <a:p>
            <a:pPr lvl="0">
              <a:buFont typeface="+mj-lt"/>
            </a:pPr>
            <a:endParaRPr lang="en-AU" dirty="0"/>
          </a:p>
        </p:txBody>
      </p:sp>
    </p:spTree>
    <p:extLst>
      <p:ext uri="{BB962C8B-B14F-4D97-AF65-F5344CB8AC3E}">
        <p14:creationId xmlns:p14="http://schemas.microsoft.com/office/powerpoint/2010/main" val="3498999231"/>
      </p:ext>
    </p:extLst>
  </p:cSld>
  <p:clrMapOvr>
    <a:masterClrMapping/>
  </p:clrMapOvr>
</p:sld>
</file>

<file path=ppt/theme/theme1.xml><?xml version="1.0" encoding="utf-8"?>
<a:theme xmlns:a="http://schemas.openxmlformats.org/drawingml/2006/main" name="Badg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1494</Words>
  <Application>Microsoft Macintosh PowerPoint</Application>
  <PresentationFormat>Widescreen</PresentationFormat>
  <Paragraphs>310</Paragraphs>
  <Slides>29</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Gill Sans MT</vt:lpstr>
      <vt:lpstr>Impact</vt:lpstr>
      <vt:lpstr>Times New Roman</vt:lpstr>
      <vt:lpstr>Badge</vt:lpstr>
      <vt:lpstr>homeostasis</vt:lpstr>
      <vt:lpstr>homeostasis</vt:lpstr>
      <vt:lpstr>Syllabus links</vt:lpstr>
      <vt:lpstr>Key terminology</vt:lpstr>
      <vt:lpstr>Integumentary System in Thermoregulation</vt:lpstr>
      <vt:lpstr>PowerPoint Presentation</vt:lpstr>
      <vt:lpstr>PowerPoint Presentation</vt:lpstr>
      <vt:lpstr>PowerPoint Presentation</vt:lpstr>
      <vt:lpstr>PowerPoint Presentation</vt:lpstr>
      <vt:lpstr>Decrease in body temperature</vt:lpstr>
      <vt:lpstr>Physiological adaptations</vt:lpstr>
      <vt:lpstr>Negative feedback – increase body temperature</vt:lpstr>
      <vt:lpstr>adaptations</vt:lpstr>
      <vt:lpstr>Behavioral and physiological mechanisms in Homeotherms</vt:lpstr>
      <vt:lpstr>Structural features in Homeotherms</vt:lpstr>
      <vt:lpstr>PowerPoint Presentation</vt:lpstr>
      <vt:lpstr>PowerPoint Presentation</vt:lpstr>
      <vt:lpstr>PowerPoint Presentation</vt:lpstr>
      <vt:lpstr>PowerPoint Presentation</vt:lpstr>
      <vt:lpstr>Integumentary System in Thermoregulation</vt:lpstr>
      <vt:lpstr>PowerPoint Presentation</vt:lpstr>
      <vt:lpstr>PowerPoint Presentation</vt:lpstr>
      <vt:lpstr>PowerPoint Presentation</vt:lpstr>
      <vt:lpstr>Decrease in body temperature</vt:lpstr>
      <vt:lpstr>Physiological adaptations</vt:lpstr>
      <vt:lpstr>Negative feedback – increase body temperature</vt:lpstr>
      <vt:lpstr>Temperature Acclimatization</vt:lpstr>
      <vt:lpstr>Aquatic organisms</vt:lpstr>
      <vt:lpstr>Activities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and physiological mechanisms in Homeotherms</dc:title>
  <dc:creator>RAYNER Elizabeth [Rossmoyne Senior High School]</dc:creator>
  <cp:lastModifiedBy>RAYNER Elizabeth [Rossmoyne Senior High School]</cp:lastModifiedBy>
  <cp:revision>1</cp:revision>
  <dcterms:created xsi:type="dcterms:W3CDTF">2022-08-02T05:46:11Z</dcterms:created>
  <dcterms:modified xsi:type="dcterms:W3CDTF">2022-08-04T07:18:28Z</dcterms:modified>
</cp:coreProperties>
</file>